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handoutMasterIdLst>
    <p:handoutMasterId r:id="rId42"/>
  </p:handoutMasterIdLst>
  <p:sldIdLst>
    <p:sldId id="308" r:id="rId2"/>
    <p:sldId id="265" r:id="rId3"/>
    <p:sldId id="281" r:id="rId4"/>
    <p:sldId id="351" r:id="rId5"/>
    <p:sldId id="349" r:id="rId6"/>
    <p:sldId id="267" r:id="rId7"/>
    <p:sldId id="282" r:id="rId8"/>
    <p:sldId id="350" r:id="rId9"/>
    <p:sldId id="279" r:id="rId10"/>
    <p:sldId id="353" r:id="rId11"/>
    <p:sldId id="354" r:id="rId12"/>
    <p:sldId id="355" r:id="rId13"/>
    <p:sldId id="356" r:id="rId14"/>
    <p:sldId id="357" r:id="rId15"/>
    <p:sldId id="358" r:id="rId16"/>
    <p:sldId id="359" r:id="rId17"/>
    <p:sldId id="366" r:id="rId18"/>
    <p:sldId id="364" r:id="rId19"/>
    <p:sldId id="367" r:id="rId20"/>
    <p:sldId id="368" r:id="rId21"/>
    <p:sldId id="369" r:id="rId22"/>
    <p:sldId id="370" r:id="rId23"/>
    <p:sldId id="371" r:id="rId24"/>
    <p:sldId id="372" r:id="rId25"/>
    <p:sldId id="373" r:id="rId26"/>
    <p:sldId id="374" r:id="rId27"/>
    <p:sldId id="375" r:id="rId28"/>
    <p:sldId id="376" r:id="rId29"/>
    <p:sldId id="365" r:id="rId30"/>
    <p:sldId id="360" r:id="rId31"/>
    <p:sldId id="361" r:id="rId32"/>
    <p:sldId id="262" r:id="rId33"/>
    <p:sldId id="362" r:id="rId34"/>
    <p:sldId id="363" r:id="rId35"/>
    <p:sldId id="272" r:id="rId36"/>
    <p:sldId id="261" r:id="rId37"/>
    <p:sldId id="352" r:id="rId38"/>
    <p:sldId id="331" r:id="rId39"/>
    <p:sldId id="348" r:id="rId4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26">
          <p15:clr>
            <a:srgbClr val="A4A3A4"/>
          </p15:clr>
        </p15:guide>
        <p15:guide id="2" pos="483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18181"/>
    <a:srgbClr val="3737DD"/>
    <a:srgbClr val="FABFA4"/>
    <a:srgbClr val="42C9A8"/>
    <a:srgbClr val="3A88CA"/>
    <a:srgbClr val="3D7AC3"/>
    <a:srgbClr val="FDB18D"/>
    <a:srgbClr val="9E77B8"/>
    <a:srgbClr val="297FB8"/>
    <a:srgbClr val="E66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86" autoAdjust="0"/>
    <p:restoredTop sz="96433" autoAdjust="0"/>
  </p:normalViewPr>
  <p:slideViewPr>
    <p:cSldViewPr snapToGrid="0">
      <p:cViewPr varScale="1">
        <p:scale>
          <a:sx n="72" d="100"/>
          <a:sy n="72" d="100"/>
        </p:scale>
        <p:origin x="690" y="72"/>
      </p:cViewPr>
      <p:guideLst>
        <p:guide orient="horz" pos="3226"/>
        <p:guide pos="4838"/>
      </p:guideLst>
    </p:cSldViewPr>
  </p:slideViewPr>
  <p:outlineViewPr>
    <p:cViewPr>
      <p:scale>
        <a:sx n="33" d="100"/>
        <a:sy n="33" d="100"/>
      </p:scale>
      <p:origin x="0" y="-630"/>
    </p:cViewPr>
  </p:outlineViewPr>
  <p:notesTextViewPr>
    <p:cViewPr>
      <p:scale>
        <a:sx n="1" d="1"/>
        <a:sy n="1" d="1"/>
      </p:scale>
      <p:origin x="0" y="0"/>
    </p:cViewPr>
  </p:notesTextViewPr>
  <p:sorterViewPr>
    <p:cViewPr>
      <p:scale>
        <a:sx n="75" d="100"/>
        <a:sy n="75" d="100"/>
      </p:scale>
      <p:origin x="0" y="-1466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D3551B-4342-4390-915E-8C9F8CBF86F2}" type="datetimeFigureOut">
              <a:rPr lang="ru-RU" smtClean="0"/>
              <a:t>02.11.2018</a:t>
            </a:fld>
            <a:endParaRPr lang="ru-RU" dirty="0"/>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1B4F76-9B05-4F12-BC35-5F054D4AB2B2}" type="slidenum">
              <a:rPr lang="ru-RU" smtClean="0"/>
              <a:t>‹#›</a:t>
            </a:fld>
            <a:endParaRPr lang="ru-RU" dirty="0"/>
          </a:p>
        </p:txBody>
      </p:sp>
    </p:spTree>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DF2CA-16AC-4A6F-BA76-83467214A317}" type="datetimeFigureOut">
              <a:rPr lang="ru-RU" smtClean="0"/>
              <a:t>02.11.2018</a:t>
            </a:fld>
            <a:endParaRPr lang="ru-RU" dirty="0"/>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284C95-AC36-47D7-BA46-D13F2CF6C509}" type="slidenum">
              <a:rPr lang="ru-RU" smtClean="0"/>
              <a:t>‹#›</a:t>
            </a:fld>
            <a:endParaRPr lang="ru-RU"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1</a:t>
            </a:fld>
            <a:endParaRPr lang="ru-RU"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0191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170779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63766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127308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4804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440219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412970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459102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88290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05054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2</a:t>
            </a:fld>
            <a:endParaRPr lang="ru-RU"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796434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058583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924271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203239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414587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72574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468538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550864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862195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757247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104529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36</a:t>
            </a:fld>
            <a:endParaRPr lang="ru-RU"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58652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34883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421869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6</a:t>
            </a:fld>
            <a:endParaRPr lang="ru-RU"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63376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62752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1225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2_Заголовок и объект">
    <p:spTree>
      <p:nvGrpSpPr>
        <p:cNvPr id="1" name=""/>
        <p:cNvGrpSpPr/>
        <p:nvPr/>
      </p:nvGrpSpPr>
      <p:grpSpPr>
        <a:xfrm>
          <a:off x="0" y="0"/>
          <a:ext cx="0" cy="0"/>
          <a:chOff x="0" y="0"/>
          <a:chExt cx="0" cy="0"/>
        </a:xfrm>
      </p:grpSpPr>
      <p:sp>
        <p:nvSpPr>
          <p:cNvPr id="26" name="Рисунок 10"/>
          <p:cNvSpPr>
            <a:spLocks noGrp="1"/>
          </p:cNvSpPr>
          <p:nvPr>
            <p:ph type="pic" sz="quarter" idx="10"/>
          </p:nvPr>
        </p:nvSpPr>
        <p:spPr>
          <a:xfrm>
            <a:off x="0" y="0"/>
            <a:ext cx="12191999" cy="6862074"/>
          </a:xfrm>
          <a:prstGeom prst="rect">
            <a:avLst/>
          </a:prstGeom>
        </p:spPr>
        <p:txBody>
          <a:bodyPr/>
          <a:lstStyle/>
          <a:p>
            <a:endParaRPr lang="ru-RU"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2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2346679" y="4305554"/>
            <a:ext cx="1228015" cy="1228015"/>
          </a:xfrm>
          <a:prstGeom prst="ellipse">
            <a:avLst/>
          </a:prstGeom>
        </p:spPr>
        <p:txBody>
          <a:bodyPr/>
          <a:lstStyle/>
          <a:p>
            <a:endParaRPr lang="ru-RU" dirty="0"/>
          </a:p>
        </p:txBody>
      </p:sp>
      <p:sp>
        <p:nvSpPr>
          <p:cNvPr id="8" name="Рисунок 6"/>
          <p:cNvSpPr>
            <a:spLocks noGrp="1"/>
          </p:cNvSpPr>
          <p:nvPr>
            <p:ph type="pic" sz="quarter" idx="11"/>
          </p:nvPr>
        </p:nvSpPr>
        <p:spPr>
          <a:xfrm>
            <a:off x="5515236" y="4305554"/>
            <a:ext cx="1228015" cy="1228015"/>
          </a:xfrm>
          <a:prstGeom prst="ellipse">
            <a:avLst/>
          </a:prstGeom>
        </p:spPr>
        <p:txBody>
          <a:bodyPr/>
          <a:lstStyle/>
          <a:p>
            <a:endParaRPr lang="ru-RU" dirty="0"/>
          </a:p>
        </p:txBody>
      </p:sp>
      <p:sp>
        <p:nvSpPr>
          <p:cNvPr id="9" name="Рисунок 6"/>
          <p:cNvSpPr>
            <a:spLocks noGrp="1"/>
          </p:cNvSpPr>
          <p:nvPr>
            <p:ph type="pic" sz="quarter" idx="12"/>
          </p:nvPr>
        </p:nvSpPr>
        <p:spPr>
          <a:xfrm>
            <a:off x="8670145" y="4305554"/>
            <a:ext cx="1228015" cy="1228015"/>
          </a:xfrm>
          <a:prstGeom prst="ellipse">
            <a:avLst/>
          </a:prstGeom>
        </p:spPr>
        <p:txBody>
          <a:bodyPr/>
          <a:lstStyle/>
          <a:p>
            <a:endParaRPr lang="ru-RU" dirty="0"/>
          </a:p>
        </p:txBody>
      </p:sp>
      <p:sp>
        <p:nvSpPr>
          <p:cNvPr id="10" name="TextBox 9"/>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Прямоугольник 10"/>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2" name="Прямая соединительная линия 11"/>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4" name="Рисунок 13"/>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5" name="TextBox 14"/>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3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4176713" y="2433306"/>
            <a:ext cx="3711693" cy="2073275"/>
          </a:xfrm>
        </p:spPr>
        <p:txBody>
          <a:bodyPr/>
          <a:lstStyle/>
          <a:p>
            <a:endParaRPr lang="ru-RU" dirty="0"/>
          </a:p>
        </p:txBody>
      </p:sp>
      <p:sp>
        <p:nvSpPr>
          <p:cNvPr id="8" name="Рисунок 6"/>
          <p:cNvSpPr>
            <a:spLocks noGrp="1"/>
          </p:cNvSpPr>
          <p:nvPr>
            <p:ph type="pic" sz="quarter" idx="11"/>
          </p:nvPr>
        </p:nvSpPr>
        <p:spPr>
          <a:xfrm>
            <a:off x="7888407" y="2433306"/>
            <a:ext cx="4303594" cy="2073275"/>
          </a:xfrm>
        </p:spPr>
        <p:txBody>
          <a:bodyPr/>
          <a:lstStyle/>
          <a:p>
            <a:endParaRPr lang="ru-RU" dirty="0"/>
          </a:p>
        </p:txBody>
      </p:sp>
      <p:sp>
        <p:nvSpPr>
          <p:cNvPr id="9" name="Рисунок 6"/>
          <p:cNvSpPr>
            <a:spLocks noGrp="1"/>
          </p:cNvSpPr>
          <p:nvPr>
            <p:ph type="pic" sz="quarter" idx="12"/>
          </p:nvPr>
        </p:nvSpPr>
        <p:spPr>
          <a:xfrm>
            <a:off x="0" y="2433306"/>
            <a:ext cx="4176712" cy="2073275"/>
          </a:xfrm>
        </p:spPr>
        <p:txBody>
          <a:bodyPr/>
          <a:lstStyle/>
          <a:p>
            <a:endParaRPr lang="ru-RU" dirty="0"/>
          </a:p>
        </p:txBody>
      </p:sp>
      <p:sp>
        <p:nvSpPr>
          <p:cNvPr id="10" name="TextBox 9"/>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3" name="TextBox 12"/>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4" name="Рисунок 13"/>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5" name="TextBox 14"/>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9_Пользовательский макет">
    <p:spTree>
      <p:nvGrpSpPr>
        <p:cNvPr id="1" name=""/>
        <p:cNvGrpSpPr/>
        <p:nvPr/>
      </p:nvGrpSpPr>
      <p:grpSpPr>
        <a:xfrm>
          <a:off x="0" y="0"/>
          <a:ext cx="0" cy="0"/>
          <a:chOff x="0" y="0"/>
          <a:chExt cx="0" cy="0"/>
        </a:xfrm>
      </p:grpSpPr>
      <p:sp>
        <p:nvSpPr>
          <p:cNvPr id="8" name="Рисунок 2"/>
          <p:cNvSpPr>
            <a:spLocks noGrp="1"/>
          </p:cNvSpPr>
          <p:nvPr>
            <p:ph type="pic" sz="quarter" idx="10"/>
          </p:nvPr>
        </p:nvSpPr>
        <p:spPr>
          <a:xfrm>
            <a:off x="5390866" y="0"/>
            <a:ext cx="6801134" cy="6858000"/>
          </a:xfrm>
          <a:prstGeom prst="rect">
            <a:avLst/>
          </a:prstGeom>
        </p:spPr>
        <p:txBody>
          <a:bodyPr/>
          <a:lstStyle/>
          <a:p>
            <a:endParaRPr lang="ru-RU" dirty="0"/>
          </a:p>
        </p:txBody>
      </p:sp>
      <p:sp>
        <p:nvSpPr>
          <p:cNvPr id="9" name="TextBox 8"/>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0" name="Рисунок 9"/>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1" name="TextBox 10"/>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2" name="TextBox 11"/>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3" name="Рисунок 2"/>
          <p:cNvSpPr>
            <a:spLocks noGrp="1"/>
          </p:cNvSpPr>
          <p:nvPr>
            <p:ph type="pic" sz="quarter" idx="11"/>
          </p:nvPr>
        </p:nvSpPr>
        <p:spPr>
          <a:xfrm>
            <a:off x="7392538" y="1924336"/>
            <a:ext cx="2797790" cy="2834912"/>
          </a:xfrm>
          <a:prstGeom prst="diamond">
            <a:avLst/>
          </a:prstGeom>
        </p:spPr>
        <p:txBody>
          <a:bodyPr/>
          <a:lstStyle/>
          <a:p>
            <a:endParaRPr lang="ru-RU"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Пустой слайд">
    <p:spTree>
      <p:nvGrpSpPr>
        <p:cNvPr id="1" name=""/>
        <p:cNvGrpSpPr/>
        <p:nvPr/>
      </p:nvGrpSpPr>
      <p:grpSpPr>
        <a:xfrm>
          <a:off x="0" y="0"/>
          <a:ext cx="0" cy="0"/>
          <a:chOff x="0" y="0"/>
          <a:chExt cx="0" cy="0"/>
        </a:xfrm>
      </p:grpSpPr>
      <p:sp>
        <p:nvSpPr>
          <p:cNvPr id="7" name="TextBox 6"/>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a:noFill/>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chemeClr val="bg2">
                  <a:lumMod val="25000"/>
                </a:schemeClr>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6064723"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1" fmla="*/ 0 w 7455584"/>
              <a:gd name="connsiteY0-2" fmla="*/ 0 h 6888163"/>
              <a:gd name="connsiteX1-3" fmla="*/ 4574161 w 7455584"/>
              <a:gd name="connsiteY1-4" fmla="*/ 0 h 6888163"/>
              <a:gd name="connsiteX2-5" fmla="*/ 7455584 w 7455584"/>
              <a:gd name="connsiteY2-6" fmla="*/ 6888163 h 6888163"/>
              <a:gd name="connsiteX3-7" fmla="*/ 0 w 7455584"/>
              <a:gd name="connsiteY3-8" fmla="*/ 6888163 h 6888163"/>
              <a:gd name="connsiteX4-9" fmla="*/ 0 w 7455584"/>
              <a:gd name="connsiteY4-10" fmla="*/ 0 h 68881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Заголовок и вертикальный текст">
    <p:spTree>
      <p:nvGrpSpPr>
        <p:cNvPr id="1" name=""/>
        <p:cNvGrpSpPr/>
        <p:nvPr/>
      </p:nvGrpSpPr>
      <p:grpSpPr>
        <a:xfrm>
          <a:off x="0" y="0"/>
          <a:ext cx="0" cy="0"/>
          <a:chOff x="0" y="0"/>
          <a:chExt cx="0" cy="0"/>
        </a:xfrm>
      </p:grpSpPr>
      <p:sp>
        <p:nvSpPr>
          <p:cNvPr id="3" name="Рисунок 2"/>
          <p:cNvSpPr>
            <a:spLocks noGrp="1"/>
          </p:cNvSpPr>
          <p:nvPr>
            <p:ph type="pic" sz="quarter" idx="10"/>
          </p:nvPr>
        </p:nvSpPr>
        <p:spPr>
          <a:xfrm>
            <a:off x="0" y="0"/>
            <a:ext cx="6100011" cy="6858000"/>
          </a:xfrm>
          <a:prstGeom prst="rect">
            <a:avLst/>
          </a:prstGeom>
        </p:spPr>
        <p:txBody>
          <a:bodyPr/>
          <a:lstStyle/>
          <a:p>
            <a:endParaRPr lang="ru-RU" dirty="0"/>
          </a:p>
        </p:txBody>
      </p:sp>
      <p:sp>
        <p:nvSpPr>
          <p:cNvPr id="5" name="Рисунок 4"/>
          <p:cNvSpPr>
            <a:spLocks noGrp="1"/>
          </p:cNvSpPr>
          <p:nvPr>
            <p:ph type="pic" sz="quarter" idx="11"/>
          </p:nvPr>
        </p:nvSpPr>
        <p:spPr>
          <a:xfrm>
            <a:off x="6653462" y="354563"/>
            <a:ext cx="1455988" cy="1899536"/>
          </a:xfrm>
          <a:prstGeom prst="rect">
            <a:avLst/>
          </a:prstGeom>
        </p:spPr>
        <p:txBody>
          <a:bodyPr/>
          <a:lstStyle/>
          <a:p>
            <a:endParaRPr lang="ru-RU" dirty="0"/>
          </a:p>
        </p:txBody>
      </p:sp>
      <p:sp>
        <p:nvSpPr>
          <p:cNvPr id="16" name="TextBox 15"/>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9" name="TextBox 1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2" name="Рисунок 4"/>
          <p:cNvSpPr>
            <a:spLocks noGrp="1"/>
          </p:cNvSpPr>
          <p:nvPr>
            <p:ph type="pic" sz="quarter" idx="12"/>
          </p:nvPr>
        </p:nvSpPr>
        <p:spPr>
          <a:xfrm>
            <a:off x="6653462" y="2495252"/>
            <a:ext cx="1455988" cy="1899536"/>
          </a:xfrm>
          <a:prstGeom prst="rect">
            <a:avLst/>
          </a:prstGeom>
        </p:spPr>
        <p:txBody>
          <a:bodyPr/>
          <a:lstStyle/>
          <a:p>
            <a:endParaRPr lang="ru-RU" dirty="0"/>
          </a:p>
        </p:txBody>
      </p:sp>
      <p:sp>
        <p:nvSpPr>
          <p:cNvPr id="13" name="Рисунок 4"/>
          <p:cNvSpPr>
            <a:spLocks noGrp="1"/>
          </p:cNvSpPr>
          <p:nvPr>
            <p:ph type="pic" sz="quarter" idx="13"/>
          </p:nvPr>
        </p:nvSpPr>
        <p:spPr>
          <a:xfrm>
            <a:off x="6653462" y="4635941"/>
            <a:ext cx="1455988" cy="1899536"/>
          </a:xfrm>
          <a:prstGeom prst="rect">
            <a:avLst/>
          </a:prstGeom>
        </p:spPr>
        <p:txBody>
          <a:bodyPr/>
          <a:lstStyle/>
          <a:p>
            <a:endParaRPr lang="ru-RU"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3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3097499" cy="6858000"/>
          </a:xfrm>
        </p:spPr>
        <p:txBody>
          <a:bodyPr/>
          <a:lstStyle/>
          <a:p>
            <a:endParaRPr lang="ru-RU" dirty="0"/>
          </a:p>
        </p:txBody>
      </p:sp>
      <p:sp>
        <p:nvSpPr>
          <p:cNvPr id="8" name="Рисунок 6"/>
          <p:cNvSpPr>
            <a:spLocks noGrp="1"/>
          </p:cNvSpPr>
          <p:nvPr>
            <p:ph type="pic" sz="quarter" idx="11"/>
          </p:nvPr>
        </p:nvSpPr>
        <p:spPr>
          <a:xfrm>
            <a:off x="3097499" y="0"/>
            <a:ext cx="3001963" cy="6858000"/>
          </a:xfrm>
        </p:spPr>
        <p:txBody>
          <a:bodyPr/>
          <a:lstStyle/>
          <a:p>
            <a:endParaRPr lang="ru-RU" dirty="0"/>
          </a:p>
        </p:txBody>
      </p:sp>
      <p:sp>
        <p:nvSpPr>
          <p:cNvPr id="11" name="Рисунок 6"/>
          <p:cNvSpPr>
            <a:spLocks noGrp="1"/>
          </p:cNvSpPr>
          <p:nvPr>
            <p:ph type="pic" sz="quarter" idx="12"/>
          </p:nvPr>
        </p:nvSpPr>
        <p:spPr>
          <a:xfrm>
            <a:off x="6099462" y="0"/>
            <a:ext cx="3117871" cy="6858000"/>
          </a:xfrm>
        </p:spPr>
        <p:txBody>
          <a:bodyPr/>
          <a:lstStyle/>
          <a:p>
            <a:endParaRPr lang="ru-RU" dirty="0"/>
          </a:p>
        </p:txBody>
      </p:sp>
      <p:sp>
        <p:nvSpPr>
          <p:cNvPr id="12" name="Рисунок 6"/>
          <p:cNvSpPr>
            <a:spLocks noGrp="1"/>
          </p:cNvSpPr>
          <p:nvPr>
            <p:ph type="pic" sz="quarter" idx="13"/>
          </p:nvPr>
        </p:nvSpPr>
        <p:spPr>
          <a:xfrm>
            <a:off x="9217333" y="0"/>
            <a:ext cx="2974667" cy="6858000"/>
          </a:xfrm>
        </p:spPr>
        <p:txBody>
          <a:bodyPr/>
          <a:lstStyle/>
          <a:p>
            <a:endParaRPr lang="ru-RU"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7_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p:txBody>
          <a:bodyPr/>
          <a:lstStyle/>
          <a:p>
            <a:fld id="{E3D3A474-A970-4111-AB00-CC07202BC5E5}" type="datetimeFigureOut">
              <a:rPr lang="ru-RU" smtClean="0"/>
              <a:t>02.11.2018</a:t>
            </a:fld>
            <a:endParaRPr lang="ru-RU" dirty="0"/>
          </a:p>
        </p:txBody>
      </p:sp>
      <p:sp>
        <p:nvSpPr>
          <p:cNvPr id="4" name="Нижний колонтитул 3"/>
          <p:cNvSpPr>
            <a:spLocks noGrp="1"/>
          </p:cNvSpPr>
          <p:nvPr>
            <p:ph type="ftr" sz="quarter" idx="11"/>
          </p:nvPr>
        </p:nvSpPr>
        <p:spPr/>
        <p:txBody>
          <a:bodyPr/>
          <a:lstStyle/>
          <a:p>
            <a:endParaRPr lang="ru-RU" dirty="0"/>
          </a:p>
        </p:txBody>
      </p:sp>
      <p:sp>
        <p:nvSpPr>
          <p:cNvPr id="5" name="Номер слайда 4"/>
          <p:cNvSpPr>
            <a:spLocks noGrp="1"/>
          </p:cNvSpPr>
          <p:nvPr>
            <p:ph type="sldNum" sz="quarter" idx="12"/>
          </p:nvPr>
        </p:nvSpPr>
        <p:spPr/>
        <p:txBody>
          <a:bodyPr/>
          <a:lstStyle/>
          <a:p>
            <a:fld id="{17101CDA-C83E-414C-808C-D7CCDDEE9763}" type="slidenum">
              <a:rPr lang="ru-RU" smtClean="0"/>
              <a:t>‹#›</a:t>
            </a:fld>
            <a:endParaRPr lang="ru-RU"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0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6096000" y="0"/>
            <a:ext cx="3048000" cy="3429000"/>
          </a:xfrm>
        </p:spPr>
        <p:txBody>
          <a:bodyPr/>
          <a:lstStyle/>
          <a:p>
            <a:endParaRPr lang="ru-RU" dirty="0"/>
          </a:p>
        </p:txBody>
      </p:sp>
      <p:sp>
        <p:nvSpPr>
          <p:cNvPr id="9" name="Рисунок 6"/>
          <p:cNvSpPr>
            <a:spLocks noGrp="1"/>
          </p:cNvSpPr>
          <p:nvPr>
            <p:ph type="pic" sz="quarter" idx="11"/>
          </p:nvPr>
        </p:nvSpPr>
        <p:spPr>
          <a:xfrm>
            <a:off x="9144000" y="0"/>
            <a:ext cx="3048000" cy="3429000"/>
          </a:xfrm>
        </p:spPr>
        <p:txBody>
          <a:bodyPr/>
          <a:lstStyle/>
          <a:p>
            <a:endParaRPr lang="ru-RU" dirty="0"/>
          </a:p>
        </p:txBody>
      </p:sp>
      <p:sp>
        <p:nvSpPr>
          <p:cNvPr id="10" name="Рисунок 6"/>
          <p:cNvSpPr>
            <a:spLocks noGrp="1"/>
          </p:cNvSpPr>
          <p:nvPr>
            <p:ph type="pic" sz="quarter" idx="12"/>
          </p:nvPr>
        </p:nvSpPr>
        <p:spPr>
          <a:xfrm>
            <a:off x="6096000" y="3429000"/>
            <a:ext cx="3048000" cy="3429000"/>
          </a:xfrm>
        </p:spPr>
        <p:txBody>
          <a:bodyPr/>
          <a:lstStyle/>
          <a:p>
            <a:endParaRPr lang="ru-RU" dirty="0"/>
          </a:p>
        </p:txBody>
      </p:sp>
      <p:sp>
        <p:nvSpPr>
          <p:cNvPr id="11" name="Рисунок 6"/>
          <p:cNvSpPr>
            <a:spLocks noGrp="1"/>
          </p:cNvSpPr>
          <p:nvPr>
            <p:ph type="pic" sz="quarter" idx="13"/>
          </p:nvPr>
        </p:nvSpPr>
        <p:spPr>
          <a:xfrm>
            <a:off x="9144000" y="3429000"/>
            <a:ext cx="3048000" cy="3429000"/>
          </a:xfrm>
        </p:spPr>
        <p:txBody>
          <a:bodyPr/>
          <a:lstStyle/>
          <a:p>
            <a:endParaRPr lang="ru-RU" dirty="0"/>
          </a:p>
        </p:txBody>
      </p:sp>
      <p:sp>
        <p:nvSpPr>
          <p:cNvPr id="12" name="TextBox 11"/>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3" name="Рисунок 12"/>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4" name="TextBox 13"/>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5" name="TextBox 14"/>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2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1603238" y="0"/>
            <a:ext cx="5070277" cy="6858000"/>
          </a:xfrm>
          <a:prstGeom prst="rect">
            <a:avLst/>
          </a:prstGeom>
        </p:spPr>
        <p:txBody>
          <a:bodyPr/>
          <a:lstStyle/>
          <a:p>
            <a:endParaRPr lang="ru-RU" dirty="0"/>
          </a:p>
        </p:txBody>
      </p:sp>
      <p:sp>
        <p:nvSpPr>
          <p:cNvPr id="21" name="TextBox 20"/>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22" name="Прямоугольник 21"/>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23" name="Прямая соединительная линия 22"/>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1_Сравнение">
    <p:spTree>
      <p:nvGrpSpPr>
        <p:cNvPr id="1" name=""/>
        <p:cNvGrpSpPr/>
        <p:nvPr/>
      </p:nvGrpSpPr>
      <p:grpSpPr>
        <a:xfrm>
          <a:off x="0" y="0"/>
          <a:ext cx="0" cy="0"/>
          <a:chOff x="0" y="0"/>
          <a:chExt cx="0" cy="0"/>
        </a:xfrm>
      </p:grpSpPr>
      <p:sp>
        <p:nvSpPr>
          <p:cNvPr id="14" name="Рисунок 13"/>
          <p:cNvSpPr>
            <a:spLocks noGrp="1"/>
          </p:cNvSpPr>
          <p:nvPr>
            <p:ph type="pic" sz="quarter" idx="10"/>
          </p:nvPr>
        </p:nvSpPr>
        <p:spPr>
          <a:xfrm>
            <a:off x="0" y="0"/>
            <a:ext cx="12192000" cy="2571750"/>
          </a:xfrm>
          <a:prstGeom prst="rect">
            <a:avLst/>
          </a:prstGeom>
        </p:spPr>
        <p:txBody>
          <a:bodyPr/>
          <a:lstStyle/>
          <a:p>
            <a:endParaRPr lang="ru-RU" dirty="0"/>
          </a:p>
        </p:txBody>
      </p:sp>
      <p:sp>
        <p:nvSpPr>
          <p:cNvPr id="6" name="TextBox 5"/>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31_Пользовательский макет">
    <p:spTree>
      <p:nvGrpSpPr>
        <p:cNvPr id="1" name=""/>
        <p:cNvGrpSpPr/>
        <p:nvPr/>
      </p:nvGrpSpPr>
      <p:grpSpPr>
        <a:xfrm>
          <a:off x="0" y="0"/>
          <a:ext cx="0" cy="0"/>
          <a:chOff x="0" y="0"/>
          <a:chExt cx="0" cy="0"/>
        </a:xfrm>
      </p:grpSpPr>
      <p:sp>
        <p:nvSpPr>
          <p:cNvPr id="6" name="TextBox 5"/>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7" name="TextBox 6"/>
          <p:cNvSpPr txBox="1"/>
          <p:nvPr userDrawn="1"/>
        </p:nvSpPr>
        <p:spPr>
          <a:xfrm>
            <a:off x="531011" y="6320641"/>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8" name="Рисунок 7"/>
          <p:cNvPicPr>
            <a:picLocks noChangeAspect="1"/>
          </p:cNvPicPr>
          <p:nvPr userDrawn="1"/>
        </p:nvPicPr>
        <p:blipFill>
          <a:blip r:embed="rId2" cstate="screen"/>
          <a:stretch>
            <a:fillRect/>
          </a:stretch>
        </p:blipFill>
        <p:spPr>
          <a:xfrm>
            <a:off x="377965" y="6320641"/>
            <a:ext cx="159022" cy="160799"/>
          </a:xfrm>
          <a:prstGeom prst="rect">
            <a:avLst/>
          </a:prstGeom>
        </p:spPr>
      </p:pic>
      <p:sp>
        <p:nvSpPr>
          <p:cNvPr id="10" name="Рисунок 9"/>
          <p:cNvSpPr>
            <a:spLocks noGrp="1"/>
          </p:cNvSpPr>
          <p:nvPr>
            <p:ph type="pic" sz="quarter" idx="10"/>
          </p:nvPr>
        </p:nvSpPr>
        <p:spPr>
          <a:xfrm>
            <a:off x="0" y="0"/>
            <a:ext cx="12192000" cy="5949950"/>
          </a:xfrm>
        </p:spPr>
        <p:txBody>
          <a:bodyPr/>
          <a:lstStyle/>
          <a:p>
            <a:endParaRPr lang="ru-RU"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3_Пустой слайд">
    <p:spTree>
      <p:nvGrpSpPr>
        <p:cNvPr id="1" name=""/>
        <p:cNvGrpSpPr/>
        <p:nvPr/>
      </p:nvGrpSpPr>
      <p:grpSpPr>
        <a:xfrm>
          <a:off x="0" y="0"/>
          <a:ext cx="0" cy="0"/>
          <a:chOff x="0" y="0"/>
          <a:chExt cx="0" cy="0"/>
        </a:xfrm>
      </p:grpSpPr>
      <p:sp>
        <p:nvSpPr>
          <p:cNvPr id="7" name="TextBox 6"/>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588623" cy="369332"/>
          </a:xfrm>
          <a:prstGeom prst="rect">
            <a:avLst/>
          </a:prstGeom>
        </p:spPr>
        <p:txBody>
          <a:bodyPr wrap="none">
            <a:spAutoFit/>
          </a:bodyPr>
          <a:lstStyle/>
          <a:p>
            <a:pPr algn="l"/>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0</a:t>
            </a:r>
            <a:fld id="{149B6D55-4680-4DC5-B665-330CCBA60EFE}" type="slidenum">
              <a:rPr lang="ru-RU" sz="1800" b="1" baseline="0" dirty="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6064723"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1" fmla="*/ 0 w 7455584"/>
              <a:gd name="connsiteY0-2" fmla="*/ 0 h 6888163"/>
              <a:gd name="connsiteX1-3" fmla="*/ 4574161 w 7455584"/>
              <a:gd name="connsiteY1-4" fmla="*/ 0 h 6888163"/>
              <a:gd name="connsiteX2-5" fmla="*/ 7455584 w 7455584"/>
              <a:gd name="connsiteY2-6" fmla="*/ 6888163 h 6888163"/>
              <a:gd name="connsiteX3-7" fmla="*/ 0 w 7455584"/>
              <a:gd name="connsiteY3-8" fmla="*/ 6888163 h 6888163"/>
              <a:gd name="connsiteX4-9" fmla="*/ 0 w 7455584"/>
              <a:gd name="connsiteY4-10" fmla="*/ 0 h 68881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4_Пользовательский макет">
    <p:spTree>
      <p:nvGrpSpPr>
        <p:cNvPr id="1" name=""/>
        <p:cNvGrpSpPr/>
        <p:nvPr/>
      </p:nvGrpSpPr>
      <p:grpSpPr>
        <a:xfrm>
          <a:off x="0" y="0"/>
          <a:ext cx="0" cy="0"/>
          <a:chOff x="0" y="0"/>
          <a:chExt cx="0" cy="0"/>
        </a:xfrm>
      </p:grpSpPr>
      <p:sp>
        <p:nvSpPr>
          <p:cNvPr id="5" name="Рисунок 2"/>
          <p:cNvSpPr>
            <a:spLocks noGrp="1"/>
          </p:cNvSpPr>
          <p:nvPr>
            <p:ph type="pic" sz="quarter" idx="10"/>
          </p:nvPr>
        </p:nvSpPr>
        <p:spPr>
          <a:xfrm>
            <a:off x="7283472" y="1752598"/>
            <a:ext cx="2197768" cy="2197768"/>
          </a:xfrm>
          <a:prstGeom prst="ellipse">
            <a:avLst/>
          </a:prstGeom>
        </p:spPr>
        <p:txBody>
          <a:bodyPr/>
          <a:lstStyle/>
          <a:p>
            <a:endParaRPr lang="ru-RU" dirty="0"/>
          </a:p>
        </p:txBody>
      </p:sp>
      <p:sp>
        <p:nvSpPr>
          <p:cNvPr id="6" name="Рисунок 2"/>
          <p:cNvSpPr>
            <a:spLocks noGrp="1"/>
          </p:cNvSpPr>
          <p:nvPr>
            <p:ph type="pic" sz="quarter" idx="12"/>
          </p:nvPr>
        </p:nvSpPr>
        <p:spPr>
          <a:xfrm>
            <a:off x="2846826" y="1752598"/>
            <a:ext cx="2197768" cy="2197768"/>
          </a:xfrm>
          <a:prstGeom prst="ellipse">
            <a:avLst/>
          </a:prstGeom>
        </p:spPr>
        <p:txBody>
          <a:bodyPr/>
          <a:lstStyle/>
          <a:p>
            <a:endParaRPr lang="ru-RU" dirty="0"/>
          </a:p>
        </p:txBody>
      </p:sp>
      <p:sp>
        <p:nvSpPr>
          <p:cNvPr id="10" name="TextBox 9"/>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TextBox 10"/>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3" name="TextBox 12"/>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2"/>
          <p:cNvSpPr>
            <a:spLocks noGrp="1"/>
          </p:cNvSpPr>
          <p:nvPr>
            <p:ph type="pic" sz="quarter" idx="11"/>
          </p:nvPr>
        </p:nvSpPr>
        <p:spPr>
          <a:xfrm>
            <a:off x="4503174" y="1010888"/>
            <a:ext cx="3232012" cy="3232012"/>
          </a:xfrm>
          <a:prstGeom prst="ellipse">
            <a:avLst/>
          </a:prstGeom>
        </p:spPr>
        <p:txBody>
          <a:bodyPr/>
          <a:lstStyle/>
          <a:p>
            <a:endParaRPr lang="ru-RU"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5_Пользовательский макет">
    <p:spTree>
      <p:nvGrpSpPr>
        <p:cNvPr id="1" name=""/>
        <p:cNvGrpSpPr/>
        <p:nvPr/>
      </p:nvGrpSpPr>
      <p:grpSpPr>
        <a:xfrm>
          <a:off x="0" y="0"/>
          <a:ext cx="0" cy="0"/>
          <a:chOff x="0" y="0"/>
          <a:chExt cx="0" cy="0"/>
        </a:xfrm>
      </p:grpSpPr>
      <p:sp>
        <p:nvSpPr>
          <p:cNvPr id="23" name="Рисунок 2"/>
          <p:cNvSpPr>
            <a:spLocks noGrp="1"/>
          </p:cNvSpPr>
          <p:nvPr>
            <p:ph type="pic" sz="quarter" idx="10"/>
          </p:nvPr>
        </p:nvSpPr>
        <p:spPr>
          <a:xfrm>
            <a:off x="5358782" y="0"/>
            <a:ext cx="5261092" cy="6858000"/>
          </a:xfrm>
          <a:prstGeom prst="rect">
            <a:avLst/>
          </a:prstGeom>
        </p:spPr>
        <p:txBody>
          <a:bodyPr/>
          <a:lstStyle/>
          <a:p>
            <a:endParaRPr lang="ru-RU" dirty="0"/>
          </a:p>
        </p:txBody>
      </p:sp>
      <p:sp>
        <p:nvSpPr>
          <p:cNvPr id="24" name="TextBox 23"/>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25" name="Рисунок 24"/>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26" name="TextBox 25"/>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27" name="TextBox 26"/>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28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1" y="0"/>
            <a:ext cx="6095999" cy="6858000"/>
          </a:xfrm>
        </p:spPr>
        <p:txBody>
          <a:bodyPr/>
          <a:lstStyle/>
          <a:p>
            <a:endParaRPr lang="ru-RU" dirty="0"/>
          </a:p>
        </p:txBody>
      </p:sp>
      <p:sp>
        <p:nvSpPr>
          <p:cNvPr id="8" name="Рисунок 6"/>
          <p:cNvSpPr>
            <a:spLocks noGrp="1"/>
          </p:cNvSpPr>
          <p:nvPr>
            <p:ph type="pic" sz="quarter" idx="11"/>
          </p:nvPr>
        </p:nvSpPr>
        <p:spPr>
          <a:xfrm>
            <a:off x="6096002" y="0"/>
            <a:ext cx="6095998" cy="6858000"/>
          </a:xfrm>
        </p:spPr>
        <p:txBody>
          <a:bodyPr/>
          <a:lstStyle/>
          <a:p>
            <a:endParaRPr lang="ru-RU"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29_Пользовательский макет">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1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3423683" y="2870791"/>
            <a:ext cx="3610625" cy="2094614"/>
          </a:xfrm>
          <a:prstGeom prst="rect">
            <a:avLst/>
          </a:prstGeom>
        </p:spPr>
        <p:txBody>
          <a:bodyPr/>
          <a:lstStyle/>
          <a:p>
            <a:endParaRPr lang="ru-RU" dirty="0"/>
          </a:p>
        </p:txBody>
      </p:sp>
      <p:sp>
        <p:nvSpPr>
          <p:cNvPr id="12" name="Рисунок 11"/>
          <p:cNvSpPr>
            <a:spLocks noGrp="1"/>
          </p:cNvSpPr>
          <p:nvPr>
            <p:ph type="pic" sz="quarter" idx="11"/>
          </p:nvPr>
        </p:nvSpPr>
        <p:spPr>
          <a:xfrm>
            <a:off x="6161038" y="0"/>
            <a:ext cx="6030962" cy="6857999"/>
          </a:xfrm>
          <a:prstGeom prst="rect">
            <a:avLst/>
          </a:prstGeom>
        </p:spPr>
        <p:txBody>
          <a:bodyPr/>
          <a:lstStyle/>
          <a:p>
            <a:endParaRPr lang="ru-RU" dirty="0"/>
          </a:p>
        </p:txBody>
      </p:sp>
      <p:sp>
        <p:nvSpPr>
          <p:cNvPr id="11" name="TextBox 10"/>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4" name="Рисунок 13"/>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5" name="TextBox 14"/>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6" name="TextBox 15"/>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14_Пользовательский макет">
    <p:spTree>
      <p:nvGrpSpPr>
        <p:cNvPr id="1" name=""/>
        <p:cNvGrpSpPr/>
        <p:nvPr/>
      </p:nvGrpSpPr>
      <p:grpSpPr>
        <a:xfrm>
          <a:off x="0" y="0"/>
          <a:ext cx="0" cy="0"/>
          <a:chOff x="0" y="0"/>
          <a:chExt cx="0" cy="0"/>
        </a:xfrm>
      </p:grpSpPr>
      <p:sp>
        <p:nvSpPr>
          <p:cNvPr id="8" name="Рисунок 6"/>
          <p:cNvSpPr>
            <a:spLocks noGrp="1"/>
          </p:cNvSpPr>
          <p:nvPr>
            <p:ph type="pic" sz="quarter" idx="10"/>
          </p:nvPr>
        </p:nvSpPr>
        <p:spPr>
          <a:xfrm>
            <a:off x="4928719" y="2721933"/>
            <a:ext cx="3610625" cy="2094614"/>
          </a:xfrm>
          <a:prstGeom prst="rect">
            <a:avLst/>
          </a:prstGeom>
        </p:spPr>
        <p:txBody>
          <a:bodyPr/>
          <a:lstStyle/>
          <a:p>
            <a:endParaRPr lang="ru-RU" dirty="0"/>
          </a:p>
        </p:txBody>
      </p:sp>
      <p:sp>
        <p:nvSpPr>
          <p:cNvPr id="14" name="Рисунок 11"/>
          <p:cNvSpPr>
            <a:spLocks noGrp="1"/>
          </p:cNvSpPr>
          <p:nvPr>
            <p:ph type="pic" sz="quarter" idx="11"/>
          </p:nvPr>
        </p:nvSpPr>
        <p:spPr>
          <a:xfrm>
            <a:off x="0" y="0"/>
            <a:ext cx="6030962" cy="6857999"/>
          </a:xfrm>
          <a:prstGeom prst="rect">
            <a:avLst/>
          </a:prstGeom>
        </p:spPr>
        <p:txBody>
          <a:bodyPr/>
          <a:lstStyle/>
          <a:p>
            <a:endParaRPr lang="ru-RU" dirty="0"/>
          </a:p>
        </p:txBody>
      </p:sp>
      <p:sp>
        <p:nvSpPr>
          <p:cNvPr id="15" name="TextBox 14"/>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6" name="Прямоугольник 15"/>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9" name="Рисунок 18"/>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20" name="TextBox 19"/>
          <p:cNvSpPr txBox="1"/>
          <p:nvPr userDrawn="1"/>
        </p:nvSpPr>
        <p:spPr>
          <a:xfrm>
            <a:off x="685738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4_Пустой слайд">
    <p:spTree>
      <p:nvGrpSpPr>
        <p:cNvPr id="1" name=""/>
        <p:cNvGrpSpPr/>
        <p:nvPr/>
      </p:nvGrpSpPr>
      <p:grpSpPr>
        <a:xfrm>
          <a:off x="0" y="0"/>
          <a:ext cx="0" cy="0"/>
          <a:chOff x="0" y="0"/>
          <a:chExt cx="0" cy="0"/>
        </a:xfrm>
      </p:grpSpPr>
      <p:sp>
        <p:nvSpPr>
          <p:cNvPr id="7" name="TextBox 6"/>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643125" cy="369332"/>
          </a:xfrm>
          <a:prstGeom prst="rect">
            <a:avLst/>
          </a:prstGeom>
        </p:spPr>
        <p:txBody>
          <a:bodyPr wrap="none">
            <a:spAutoFit/>
          </a:bodyPr>
          <a:lstStyle/>
          <a:p>
            <a:pPr algn="l"/>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0</a:t>
            </a:r>
            <a:fld id="{149B6D55-4680-4DC5-B665-330CCBA60EFE}" type="slidenum">
              <a:rPr lang="ru-RU" sz="1800" b="1" baseline="0" dirty="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r>
              <a:rPr lang="en-US" sz="1800" dirty="0">
                <a:solidFill>
                  <a:srgbClr val="0000ED"/>
                </a:solidFill>
                <a:latin typeface="Lato" panose="020F0502020204030203" pitchFamily="34" charset="0"/>
                <a:ea typeface="Lato" panose="020F0502020204030203" pitchFamily="34" charset="0"/>
                <a:cs typeface="Lato" panose="020F0502020204030203" pitchFamily="34" charset="0"/>
              </a:rPr>
              <a:t>.</a:t>
            </a:r>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rgbClr val="0000ED"/>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6064723"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1" fmla="*/ 0 w 7455584"/>
              <a:gd name="connsiteY0-2" fmla="*/ 0 h 6888163"/>
              <a:gd name="connsiteX1-3" fmla="*/ 4574161 w 7455584"/>
              <a:gd name="connsiteY1-4" fmla="*/ 0 h 6888163"/>
              <a:gd name="connsiteX2-5" fmla="*/ 7455584 w 7455584"/>
              <a:gd name="connsiteY2-6" fmla="*/ 6888163 h 6888163"/>
              <a:gd name="connsiteX3-7" fmla="*/ 0 w 7455584"/>
              <a:gd name="connsiteY3-8" fmla="*/ 6888163 h 6888163"/>
              <a:gd name="connsiteX4-9" fmla="*/ 0 w 7455584"/>
              <a:gd name="connsiteY4-10" fmla="*/ 0 h 68881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Титульный слайд">
    <p:spTree>
      <p:nvGrpSpPr>
        <p:cNvPr id="1" name=""/>
        <p:cNvGrpSpPr/>
        <p:nvPr/>
      </p:nvGrpSpPr>
      <p:grpSpPr>
        <a:xfrm>
          <a:off x="0" y="0"/>
          <a:ext cx="0" cy="0"/>
          <a:chOff x="0" y="0"/>
          <a:chExt cx="0" cy="0"/>
        </a:xfrm>
      </p:grpSpPr>
      <p:sp>
        <p:nvSpPr>
          <p:cNvPr id="12" name="Прямоугольный треугольник 11"/>
          <p:cNvSpPr/>
          <p:nvPr userDrawn="1"/>
        </p:nvSpPr>
        <p:spPr>
          <a:xfrm>
            <a:off x="0" y="1150486"/>
            <a:ext cx="6458246" cy="5711588"/>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1" fmla="*/ 0 w 5380074"/>
              <a:gd name="connsiteY0-2" fmla="*/ 5697940 h 6858000"/>
              <a:gd name="connsiteX1-3" fmla="*/ 0 w 5380074"/>
              <a:gd name="connsiteY1-4" fmla="*/ 0 h 6858000"/>
              <a:gd name="connsiteX2-5" fmla="*/ 5380074 w 5380074"/>
              <a:gd name="connsiteY2-6" fmla="*/ 6858000 h 6858000"/>
              <a:gd name="connsiteX3-7" fmla="*/ 0 w 5380074"/>
              <a:gd name="connsiteY3-8" fmla="*/ 5697940 h 6858000"/>
              <a:gd name="connsiteX0-9" fmla="*/ 0 w 4902402"/>
              <a:gd name="connsiteY0-10" fmla="*/ 5697940 h 5725236"/>
              <a:gd name="connsiteX1-11" fmla="*/ 0 w 4902402"/>
              <a:gd name="connsiteY1-12" fmla="*/ 0 h 5725236"/>
              <a:gd name="connsiteX2-13" fmla="*/ 4902402 w 4902402"/>
              <a:gd name="connsiteY2-14" fmla="*/ 5725236 h 5725236"/>
              <a:gd name="connsiteX3-15" fmla="*/ 0 w 4902402"/>
              <a:gd name="connsiteY3-16" fmla="*/ 5697940 h 5725236"/>
              <a:gd name="connsiteX0-17" fmla="*/ 0 w 6458246"/>
              <a:gd name="connsiteY0-18" fmla="*/ 5697940 h 5711588"/>
              <a:gd name="connsiteX1-19" fmla="*/ 0 w 6458246"/>
              <a:gd name="connsiteY1-20" fmla="*/ 0 h 5711588"/>
              <a:gd name="connsiteX2-21" fmla="*/ 6458246 w 6458246"/>
              <a:gd name="connsiteY2-22" fmla="*/ 5711588 h 5711588"/>
              <a:gd name="connsiteX3-23" fmla="*/ 0 w 6458246"/>
              <a:gd name="connsiteY3-24" fmla="*/ 5697940 h 5711588"/>
            </a:gdLst>
            <a:ahLst/>
            <a:cxnLst>
              <a:cxn ang="0">
                <a:pos x="connsiteX0-1" y="connsiteY0-2"/>
              </a:cxn>
              <a:cxn ang="0">
                <a:pos x="connsiteX1-3" y="connsiteY1-4"/>
              </a:cxn>
              <a:cxn ang="0">
                <a:pos x="connsiteX2-5" y="connsiteY2-6"/>
              </a:cxn>
              <a:cxn ang="0">
                <a:pos x="connsiteX3-7" y="connsiteY3-8"/>
              </a:cxn>
            </a:cxnLst>
            <a:rect l="l" t="t" r="r" b="b"/>
            <a:pathLst>
              <a:path w="6458246" h="5711588">
                <a:moveTo>
                  <a:pt x="0" y="5697940"/>
                </a:moveTo>
                <a:lnTo>
                  <a:pt x="0" y="0"/>
                </a:lnTo>
                <a:lnTo>
                  <a:pt x="6458246" y="5711588"/>
                </a:lnTo>
                <a:lnTo>
                  <a:pt x="0" y="569794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8" name="Параллелограмм 17"/>
          <p:cNvSpPr/>
          <p:nvPr userDrawn="1"/>
        </p:nvSpPr>
        <p:spPr>
          <a:xfrm>
            <a:off x="-5118" y="-9527"/>
            <a:ext cx="5385192"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1" fmla="*/ 5118 w 5385192"/>
              <a:gd name="connsiteY0-2" fmla="*/ 6844353 h 6858000"/>
              <a:gd name="connsiteX1-3" fmla="*/ 0 w 5385192"/>
              <a:gd name="connsiteY1-4" fmla="*/ 0 h 6858000"/>
              <a:gd name="connsiteX2-5" fmla="*/ 5385192 w 5385192"/>
              <a:gd name="connsiteY2-6" fmla="*/ 0 h 6858000"/>
              <a:gd name="connsiteX3-7" fmla="*/ 3670692 w 5385192"/>
              <a:gd name="connsiteY3-8" fmla="*/ 6858000 h 6858000"/>
              <a:gd name="connsiteX4-9" fmla="*/ 5118 w 5385192"/>
              <a:gd name="connsiteY4-10" fmla="*/ 6844353 h 6858000"/>
              <a:gd name="connsiteX0-11" fmla="*/ 5118 w 5385192"/>
              <a:gd name="connsiteY0-12" fmla="*/ 6844353 h 6871648"/>
              <a:gd name="connsiteX1-13" fmla="*/ 0 w 5385192"/>
              <a:gd name="connsiteY1-14" fmla="*/ 0 h 6871648"/>
              <a:gd name="connsiteX2-15" fmla="*/ 5385192 w 5385192"/>
              <a:gd name="connsiteY2-16" fmla="*/ 0 h 6871648"/>
              <a:gd name="connsiteX3-17" fmla="*/ 2633462 w 5385192"/>
              <a:gd name="connsiteY3-18" fmla="*/ 6871648 h 6871648"/>
              <a:gd name="connsiteX4-19" fmla="*/ 5118 w 5385192"/>
              <a:gd name="connsiteY4-20" fmla="*/ 6844353 h 6871648"/>
              <a:gd name="connsiteX0-21" fmla="*/ 0 w 5389599"/>
              <a:gd name="connsiteY0-22" fmla="*/ 6853878 h 6871648"/>
              <a:gd name="connsiteX1-23" fmla="*/ 4407 w 5389599"/>
              <a:gd name="connsiteY1-24" fmla="*/ 0 h 6871648"/>
              <a:gd name="connsiteX2-25" fmla="*/ 5389599 w 5389599"/>
              <a:gd name="connsiteY2-26" fmla="*/ 0 h 6871648"/>
              <a:gd name="connsiteX3-27" fmla="*/ 2637869 w 5389599"/>
              <a:gd name="connsiteY3-28" fmla="*/ 6871648 h 6871648"/>
              <a:gd name="connsiteX4-29" fmla="*/ 0 w 5389599"/>
              <a:gd name="connsiteY4-30" fmla="*/ 6853878 h 6871648"/>
              <a:gd name="connsiteX0-31" fmla="*/ 24168 w 5385192"/>
              <a:gd name="connsiteY0-32" fmla="*/ 6872928 h 6872928"/>
              <a:gd name="connsiteX1-33" fmla="*/ 0 w 5385192"/>
              <a:gd name="connsiteY1-34" fmla="*/ 0 h 6872928"/>
              <a:gd name="connsiteX2-35" fmla="*/ 5385192 w 5385192"/>
              <a:gd name="connsiteY2-36" fmla="*/ 0 h 6872928"/>
              <a:gd name="connsiteX3-37" fmla="*/ 2633462 w 5385192"/>
              <a:gd name="connsiteY3-38" fmla="*/ 6871648 h 6872928"/>
              <a:gd name="connsiteX4-39" fmla="*/ 24168 w 5385192"/>
              <a:gd name="connsiteY4-40" fmla="*/ 6872928 h 68729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385192" h="6872928">
                <a:moveTo>
                  <a:pt x="24168" y="6872928"/>
                </a:moveTo>
                <a:lnTo>
                  <a:pt x="0" y="0"/>
                </a:lnTo>
                <a:lnTo>
                  <a:pt x="5385192" y="0"/>
                </a:lnTo>
                <a:lnTo>
                  <a:pt x="2633462" y="6871648"/>
                </a:lnTo>
                <a:lnTo>
                  <a:pt x="24168" y="6872928"/>
                </a:lnTo>
                <a:close/>
              </a:path>
            </a:pathLst>
          </a:cu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 name="TextBox 3"/>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5" name="Прямоугольник 4"/>
          <p:cNvSpPr/>
          <p:nvPr userDrawn="1"/>
        </p:nvSpPr>
        <p:spPr>
          <a:xfrm>
            <a:off x="11323951" y="1180287"/>
            <a:ext cx="643125" cy="369332"/>
          </a:xfrm>
          <a:prstGeom prst="rect">
            <a:avLst/>
          </a:prstGeom>
        </p:spPr>
        <p:txBody>
          <a:bodyPr wrap="none">
            <a:spAutoFit/>
          </a:bodyPr>
          <a:lstStyle/>
          <a:p>
            <a:pPr algn="l"/>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0</a:t>
            </a:r>
            <a:fld id="{149B6D55-4680-4DC5-B665-330CCBA60EFE}" type="slidenum">
              <a:rPr lang="ru-RU" sz="1800" b="1" baseline="0" dirty="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r>
              <a:rPr lang="en-US" sz="1800" dirty="0">
                <a:solidFill>
                  <a:srgbClr val="0000ED"/>
                </a:solidFill>
                <a:latin typeface="Lato" panose="020F0502020204030203" pitchFamily="34" charset="0"/>
                <a:ea typeface="Lato" panose="020F0502020204030203" pitchFamily="34" charset="0"/>
                <a:cs typeface="Lato" panose="020F0502020204030203" pitchFamily="34" charset="0"/>
              </a:rPr>
              <a:t>.</a:t>
            </a:r>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6" name="Прямая соединительная линия 5"/>
          <p:cNvCxnSpPr/>
          <p:nvPr userDrawn="1"/>
        </p:nvCxnSpPr>
        <p:spPr>
          <a:xfrm flipH="1">
            <a:off x="11547515" y="1717278"/>
            <a:ext cx="3416" cy="472239"/>
          </a:xfrm>
          <a:prstGeom prst="line">
            <a:avLst/>
          </a:prstGeom>
          <a:ln w="19050">
            <a:solidFill>
              <a:srgbClr val="0000ED"/>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8" name="Рисунок 7"/>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9" name="TextBox 1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13"/>
          <p:cNvSpPr>
            <a:spLocks noGrp="1"/>
          </p:cNvSpPr>
          <p:nvPr>
            <p:ph type="pic" sz="quarter" idx="10"/>
          </p:nvPr>
        </p:nvSpPr>
        <p:spPr>
          <a:xfrm>
            <a:off x="6049743" y="1675130"/>
            <a:ext cx="4419600" cy="3503613"/>
          </a:xfrm>
          <a:prstGeom prst="rect">
            <a:avLst/>
          </a:prstGeom>
        </p:spPr>
        <p:txBody>
          <a:bodyPr/>
          <a:lstStyle/>
          <a:p>
            <a:endParaRPr lang="ru-RU" dirty="0"/>
          </a:p>
        </p:txBody>
      </p:sp>
    </p:spTree>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1_Два объекта">
    <p:spTree>
      <p:nvGrpSpPr>
        <p:cNvPr id="1" name=""/>
        <p:cNvGrpSpPr/>
        <p:nvPr/>
      </p:nvGrpSpPr>
      <p:grpSpPr>
        <a:xfrm>
          <a:off x="0" y="0"/>
          <a:ext cx="0" cy="0"/>
          <a:chOff x="0" y="0"/>
          <a:chExt cx="0" cy="0"/>
        </a:xfrm>
      </p:grpSpPr>
      <p:sp>
        <p:nvSpPr>
          <p:cNvPr id="9" name="TextBox 8"/>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0" name="Рисунок 9"/>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1" name="TextBox 10"/>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3" name="TextBox 12"/>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5" name="Рисунок 4"/>
          <p:cNvSpPr>
            <a:spLocks noGrp="1"/>
          </p:cNvSpPr>
          <p:nvPr>
            <p:ph type="pic" sz="quarter" idx="10"/>
          </p:nvPr>
        </p:nvSpPr>
        <p:spPr>
          <a:xfrm>
            <a:off x="5422791" y="2535251"/>
            <a:ext cx="1435210" cy="2506649"/>
          </a:xfrm>
        </p:spPr>
        <p:txBody>
          <a:bodyPr/>
          <a:lstStyle/>
          <a:p>
            <a:endParaRPr lang="ru-RU" dirty="0"/>
          </a:p>
        </p:txBody>
      </p:sp>
      <p:sp>
        <p:nvSpPr>
          <p:cNvPr id="19" name="Рисунок 4"/>
          <p:cNvSpPr>
            <a:spLocks noGrp="1"/>
          </p:cNvSpPr>
          <p:nvPr>
            <p:ph type="pic" sz="quarter" idx="11"/>
          </p:nvPr>
        </p:nvSpPr>
        <p:spPr>
          <a:xfrm>
            <a:off x="7654305" y="1375649"/>
            <a:ext cx="1432546" cy="2514600"/>
          </a:xfrm>
        </p:spPr>
        <p:txBody>
          <a:bodyPr/>
          <a:lstStyle/>
          <a:p>
            <a:endParaRPr lang="ru-RU" dirty="0"/>
          </a:p>
        </p:txBody>
      </p:sp>
      <p:sp>
        <p:nvSpPr>
          <p:cNvPr id="20" name="Рисунок 4"/>
          <p:cNvSpPr>
            <a:spLocks noGrp="1"/>
          </p:cNvSpPr>
          <p:nvPr>
            <p:ph type="pic" sz="quarter" idx="12"/>
          </p:nvPr>
        </p:nvSpPr>
        <p:spPr>
          <a:xfrm>
            <a:off x="9810171" y="2527300"/>
            <a:ext cx="1425022" cy="2514600"/>
          </a:xfrm>
        </p:spPr>
        <p:txBody>
          <a:bodyPr/>
          <a:lstStyle/>
          <a:p>
            <a:endParaRPr lang="ru-RU"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2_Только заголовок">
    <p:spTree>
      <p:nvGrpSpPr>
        <p:cNvPr id="1" name=""/>
        <p:cNvGrpSpPr/>
        <p:nvPr/>
      </p:nvGrpSpPr>
      <p:grpSpPr>
        <a:xfrm>
          <a:off x="0" y="0"/>
          <a:ext cx="0" cy="0"/>
          <a:chOff x="0" y="0"/>
          <a:chExt cx="0" cy="0"/>
        </a:xfrm>
      </p:grpSpPr>
      <p:sp>
        <p:nvSpPr>
          <p:cNvPr id="9" name="TextBox 8"/>
          <p:cNvSpPr txBox="1"/>
          <p:nvPr userDrawn="1"/>
        </p:nvSpPr>
        <p:spPr>
          <a:xfrm>
            <a:off x="10193833"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Прямоугольник 10"/>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9" name="Рисунок 18"/>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20" name="TextBox 19"/>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2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8" name="Рисунок 7"/>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9" name="TextBox 8"/>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3" name="Рисунок 2"/>
          <p:cNvSpPr>
            <a:spLocks noGrp="1"/>
          </p:cNvSpPr>
          <p:nvPr>
            <p:ph type="pic" sz="quarter" idx="10"/>
          </p:nvPr>
        </p:nvSpPr>
        <p:spPr>
          <a:xfrm>
            <a:off x="8053137" y="0"/>
            <a:ext cx="4138863" cy="6858000"/>
          </a:xfrm>
        </p:spPr>
        <p:txBody>
          <a:bodyPr/>
          <a:lstStyle/>
          <a:p>
            <a:endParaRPr lang="ru-RU" dirty="0"/>
          </a:p>
        </p:txBody>
      </p:sp>
      <p:sp>
        <p:nvSpPr>
          <p:cNvPr id="5" name="Рисунок 4"/>
          <p:cNvSpPr>
            <a:spLocks noGrp="1"/>
          </p:cNvSpPr>
          <p:nvPr>
            <p:ph type="pic" sz="quarter" idx="11"/>
          </p:nvPr>
        </p:nvSpPr>
        <p:spPr>
          <a:xfrm>
            <a:off x="1208598" y="1614114"/>
            <a:ext cx="2592125" cy="3458817"/>
          </a:xfrm>
        </p:spPr>
        <p:txBody>
          <a:bodyPr/>
          <a:lstStyle/>
          <a:p>
            <a:endParaRPr lang="ru-RU"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7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12192000" cy="6858000"/>
          </a:xfrm>
          <a:prstGeom prst="rect">
            <a:avLst/>
          </a:prstGeom>
        </p:spPr>
        <p:txBody>
          <a:bodyPr/>
          <a:lstStyle/>
          <a:p>
            <a:endParaRPr lang="ru-RU" dirty="0"/>
          </a:p>
        </p:txBody>
      </p:sp>
      <p:sp>
        <p:nvSpPr>
          <p:cNvPr id="9" name="Рисунок 8"/>
          <p:cNvSpPr>
            <a:spLocks noGrp="1"/>
          </p:cNvSpPr>
          <p:nvPr>
            <p:ph type="pic" sz="quarter" idx="11"/>
          </p:nvPr>
        </p:nvSpPr>
        <p:spPr>
          <a:xfrm>
            <a:off x="757104" y="1491578"/>
            <a:ext cx="2020887" cy="2020888"/>
          </a:xfrm>
          <a:prstGeom prst="rect">
            <a:avLst/>
          </a:prstGeom>
        </p:spPr>
        <p:txBody>
          <a:bodyPr/>
          <a:lstStyle/>
          <a:p>
            <a:endParaRPr lang="ru-RU" dirty="0"/>
          </a:p>
        </p:txBody>
      </p:sp>
      <p:sp>
        <p:nvSpPr>
          <p:cNvPr id="10" name="Рисунок 8"/>
          <p:cNvSpPr>
            <a:spLocks noGrp="1"/>
          </p:cNvSpPr>
          <p:nvPr>
            <p:ph type="pic" sz="quarter" idx="12"/>
          </p:nvPr>
        </p:nvSpPr>
        <p:spPr>
          <a:xfrm>
            <a:off x="757103" y="4306967"/>
            <a:ext cx="2020887" cy="2020888"/>
          </a:xfrm>
          <a:prstGeom prst="rect">
            <a:avLst/>
          </a:prstGeom>
        </p:spPr>
        <p:txBody>
          <a:bodyPr/>
          <a:lstStyle/>
          <a:p>
            <a:endParaRPr lang="ru-RU" dirty="0"/>
          </a:p>
        </p:txBody>
      </p:sp>
      <p:sp>
        <p:nvSpPr>
          <p:cNvPr id="11" name="Рисунок 8"/>
          <p:cNvSpPr>
            <a:spLocks noGrp="1"/>
          </p:cNvSpPr>
          <p:nvPr>
            <p:ph type="pic" sz="quarter" idx="13"/>
          </p:nvPr>
        </p:nvSpPr>
        <p:spPr>
          <a:xfrm>
            <a:off x="6789820" y="1491578"/>
            <a:ext cx="1981033" cy="2020888"/>
          </a:xfrm>
          <a:prstGeom prst="rect">
            <a:avLst/>
          </a:prstGeom>
        </p:spPr>
        <p:txBody>
          <a:bodyPr/>
          <a:lstStyle/>
          <a:p>
            <a:endParaRPr lang="ru-RU" dirty="0"/>
          </a:p>
        </p:txBody>
      </p:sp>
      <p:sp>
        <p:nvSpPr>
          <p:cNvPr id="12" name="Рисунок 8"/>
          <p:cNvSpPr>
            <a:spLocks noGrp="1"/>
          </p:cNvSpPr>
          <p:nvPr>
            <p:ph type="pic" sz="quarter" idx="14"/>
          </p:nvPr>
        </p:nvSpPr>
        <p:spPr>
          <a:xfrm>
            <a:off x="6789819" y="4306967"/>
            <a:ext cx="1981033" cy="2020888"/>
          </a:xfrm>
          <a:prstGeom prst="rect">
            <a:avLst/>
          </a:prstGeom>
        </p:spPr>
        <p:txBody>
          <a:bodyPr/>
          <a:lstStyle/>
          <a:p>
            <a:endParaRPr lang="ru-RU"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0_Пользовательский макет">
    <p:spTree>
      <p:nvGrpSpPr>
        <p:cNvPr id="1" name=""/>
        <p:cNvGrpSpPr/>
        <p:nvPr/>
      </p:nvGrpSpPr>
      <p:grpSpPr>
        <a:xfrm>
          <a:off x="0" y="0"/>
          <a:ext cx="0" cy="0"/>
          <a:chOff x="0" y="0"/>
          <a:chExt cx="0" cy="0"/>
        </a:xfrm>
      </p:grpSpPr>
      <p:sp>
        <p:nvSpPr>
          <p:cNvPr id="14" name="Прямоугольник 13"/>
          <p:cNvSpPr/>
          <p:nvPr userDrawn="1"/>
        </p:nvSpPr>
        <p:spPr>
          <a:xfrm>
            <a:off x="0" y="0"/>
            <a:ext cx="4555957"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TextBox 7"/>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0" name="TextBox 9"/>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3" name="Рисунок 2"/>
          <p:cNvSpPr>
            <a:spLocks noGrp="1"/>
          </p:cNvSpPr>
          <p:nvPr>
            <p:ph type="pic" sz="quarter" idx="10"/>
          </p:nvPr>
        </p:nvSpPr>
        <p:spPr>
          <a:xfrm>
            <a:off x="5468348" y="1609725"/>
            <a:ext cx="2600325" cy="3457576"/>
          </a:xfrm>
        </p:spPr>
        <p:txBody>
          <a:bodyPr/>
          <a:lstStyle/>
          <a:p>
            <a:endParaRPr lang="ru-RU" dirty="0"/>
          </a:p>
        </p:txBody>
      </p:sp>
      <p:sp>
        <p:nvSpPr>
          <p:cNvPr id="12" name="TextBox 11"/>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bg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bg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bg1"/>
              </a:solidFill>
              <a:ea typeface="Karla" pitchFamily="2" charset="0"/>
              <a:cs typeface="Poppins SemiBold" panose="02000000000000000000" pitchFamily="2" charset="0"/>
            </a:endParaRPr>
          </a:p>
        </p:txBody>
      </p:sp>
      <p:pic>
        <p:nvPicPr>
          <p:cNvPr id="13" name="Рисунок 12"/>
          <p:cNvPicPr>
            <a:picLocks noChangeAspect="1"/>
          </p:cNvPicPr>
          <p:nvPr userDrawn="1"/>
        </p:nvPicPr>
        <p:blipFill>
          <a:blip r:embed="rId2" cstate="screen">
            <a:clrChange>
              <a:clrFrom>
                <a:srgbClr val="000000"/>
              </a:clrFrom>
              <a:clrTo>
                <a:srgbClr val="000000">
                  <a:alpha val="0"/>
                </a:srgbClr>
              </a:clrTo>
            </a:clrChange>
            <a:lum bright="70000" contrast="-70000"/>
          </a:blip>
          <a:stretch>
            <a:fillRect/>
          </a:stretch>
        </p:blipFill>
        <p:spPr>
          <a:xfrm>
            <a:off x="377965" y="225267"/>
            <a:ext cx="159022" cy="160799"/>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5_Пользовательский макет">
    <p:spTree>
      <p:nvGrpSpPr>
        <p:cNvPr id="1" name=""/>
        <p:cNvGrpSpPr/>
        <p:nvPr/>
      </p:nvGrpSpPr>
      <p:grpSpPr>
        <a:xfrm>
          <a:off x="0" y="0"/>
          <a:ext cx="0" cy="0"/>
          <a:chOff x="0" y="0"/>
          <a:chExt cx="0" cy="0"/>
        </a:xfrm>
      </p:grpSpPr>
      <p:sp>
        <p:nvSpPr>
          <p:cNvPr id="2" name="Прямоугольник 1"/>
          <p:cNvSpPr/>
          <p:nvPr userDrawn="1"/>
        </p:nvSpPr>
        <p:spPr>
          <a:xfrm>
            <a:off x="3705727" y="0"/>
            <a:ext cx="8486274"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 name="TextBox 2"/>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bg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bg1"/>
              </a:solidFill>
              <a:ea typeface="Karla" pitchFamily="2" charset="0"/>
              <a:cs typeface="Poppins SemiBold" panose="02000000000000000000" pitchFamily="2" charset="0"/>
            </a:endParaRPr>
          </a:p>
        </p:txBody>
      </p:sp>
      <p:sp>
        <p:nvSpPr>
          <p:cNvPr id="8" name="TextBox 7"/>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9" name="Рисунок 8"/>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0" name="TextBox 9"/>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4" name="Рисунок 13"/>
          <p:cNvSpPr>
            <a:spLocks noGrp="1"/>
          </p:cNvSpPr>
          <p:nvPr>
            <p:ph type="pic" sz="quarter" idx="10"/>
          </p:nvPr>
        </p:nvSpPr>
        <p:spPr>
          <a:xfrm>
            <a:off x="6644641" y="3396342"/>
            <a:ext cx="2751908" cy="3461658"/>
          </a:xfrm>
        </p:spPr>
        <p:txBody>
          <a:bodyPr/>
          <a:lstStyle/>
          <a:p>
            <a:endParaRPr lang="ru-RU"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22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3916906" y="941694"/>
            <a:ext cx="2469427" cy="5022141"/>
          </a:xfrm>
          <a:prstGeom prst="rect">
            <a:avLst/>
          </a:prstGeom>
        </p:spPr>
        <p:txBody>
          <a:bodyPr/>
          <a:lstStyle/>
          <a:p>
            <a:endParaRPr lang="ru-RU" dirty="0"/>
          </a:p>
        </p:txBody>
      </p:sp>
      <p:sp>
        <p:nvSpPr>
          <p:cNvPr id="9" name="Рисунок 8"/>
          <p:cNvSpPr>
            <a:spLocks noGrp="1"/>
          </p:cNvSpPr>
          <p:nvPr>
            <p:ph type="pic" sz="quarter" idx="11"/>
          </p:nvPr>
        </p:nvSpPr>
        <p:spPr>
          <a:xfrm>
            <a:off x="6564572" y="3220873"/>
            <a:ext cx="2552131" cy="1173706"/>
          </a:xfrm>
          <a:prstGeom prst="rect">
            <a:avLst/>
          </a:prstGeom>
        </p:spPr>
        <p:txBody>
          <a:bodyPr/>
          <a:lstStyle/>
          <a:p>
            <a:endParaRPr lang="ru-RU" dirty="0"/>
          </a:p>
        </p:txBody>
      </p:sp>
      <p:sp>
        <p:nvSpPr>
          <p:cNvPr id="10" name="Рисунок 8"/>
          <p:cNvSpPr>
            <a:spLocks noGrp="1"/>
          </p:cNvSpPr>
          <p:nvPr>
            <p:ph type="pic" sz="quarter" idx="12"/>
          </p:nvPr>
        </p:nvSpPr>
        <p:spPr>
          <a:xfrm>
            <a:off x="6564572" y="941695"/>
            <a:ext cx="4245143" cy="2060812"/>
          </a:xfrm>
          <a:prstGeom prst="rect">
            <a:avLst/>
          </a:prstGeom>
        </p:spPr>
        <p:txBody>
          <a:bodyPr/>
          <a:lstStyle/>
          <a:p>
            <a:endParaRPr lang="ru-RU" dirty="0"/>
          </a:p>
        </p:txBody>
      </p:sp>
      <p:sp>
        <p:nvSpPr>
          <p:cNvPr id="11" name="Рисунок 8"/>
          <p:cNvSpPr>
            <a:spLocks noGrp="1"/>
          </p:cNvSpPr>
          <p:nvPr>
            <p:ph type="pic" sz="quarter" idx="13"/>
          </p:nvPr>
        </p:nvSpPr>
        <p:spPr>
          <a:xfrm>
            <a:off x="9294942" y="3220872"/>
            <a:ext cx="1514641" cy="2742964"/>
          </a:xfrm>
          <a:prstGeom prst="rect">
            <a:avLst/>
          </a:prstGeom>
        </p:spPr>
        <p:txBody>
          <a:bodyPr/>
          <a:lstStyle/>
          <a:p>
            <a:endParaRPr lang="ru-RU" dirty="0"/>
          </a:p>
        </p:txBody>
      </p:sp>
      <p:sp>
        <p:nvSpPr>
          <p:cNvPr id="15" name="TextBox 14"/>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6" name="Прямоугольник 15"/>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20" name="Рисунок 8"/>
          <p:cNvSpPr>
            <a:spLocks noGrp="1"/>
          </p:cNvSpPr>
          <p:nvPr>
            <p:ph type="pic" sz="quarter" idx="14"/>
          </p:nvPr>
        </p:nvSpPr>
        <p:spPr>
          <a:xfrm>
            <a:off x="6564572" y="4612945"/>
            <a:ext cx="2552131" cy="1350890"/>
          </a:xfrm>
          <a:prstGeom prst="rect">
            <a:avLst/>
          </a:prstGeom>
        </p:spPr>
        <p:txBody>
          <a:bodyPr/>
          <a:lstStyle/>
          <a:p>
            <a:endParaRPr lang="ru-RU" dirty="0"/>
          </a:p>
        </p:txBody>
      </p:sp>
      <p:sp>
        <p:nvSpPr>
          <p:cNvPr id="21" name="TextBox 20"/>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22" name="Рисунок 21"/>
          <p:cNvPicPr>
            <a:picLocks noChangeAspect="1"/>
          </p:cNvPicPr>
          <p:nvPr userDrawn="1"/>
        </p:nvPicPr>
        <p:blipFill>
          <a:blip r:embed="rId2" cstate="screen"/>
          <a:stretch>
            <a:fillRect/>
          </a:stretch>
        </p:blipFill>
        <p:spPr>
          <a:xfrm>
            <a:off x="377965" y="225267"/>
            <a:ext cx="159022" cy="160799"/>
          </a:xfrm>
          <a:prstGeom prst="rect">
            <a:avLst/>
          </a:prstGeom>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25_Пользовательский макет">
    <p:spTree>
      <p:nvGrpSpPr>
        <p:cNvPr id="1" name=""/>
        <p:cNvGrpSpPr/>
        <p:nvPr/>
      </p:nvGrpSpPr>
      <p:grpSpPr>
        <a:xfrm>
          <a:off x="0" y="0"/>
          <a:ext cx="0" cy="0"/>
          <a:chOff x="0" y="0"/>
          <a:chExt cx="0" cy="0"/>
        </a:xfrm>
      </p:grpSpPr>
      <p:sp>
        <p:nvSpPr>
          <p:cNvPr id="7" name="Рисунок 2"/>
          <p:cNvSpPr>
            <a:spLocks noGrp="1"/>
          </p:cNvSpPr>
          <p:nvPr>
            <p:ph type="pic" sz="quarter" idx="10"/>
          </p:nvPr>
        </p:nvSpPr>
        <p:spPr>
          <a:xfrm>
            <a:off x="6561138" y="785813"/>
            <a:ext cx="4138612" cy="2438650"/>
          </a:xfrm>
        </p:spPr>
        <p:txBody>
          <a:bodyPr/>
          <a:lstStyle/>
          <a:p>
            <a:endParaRPr lang="ru-RU" dirty="0"/>
          </a:p>
        </p:txBody>
      </p:sp>
      <p:sp>
        <p:nvSpPr>
          <p:cNvPr id="8" name="TextBox 7"/>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9" name="Прямоугольник 8"/>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0" name="Прямая соединительная линия 9"/>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2" name="TextBox 11"/>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3" name="Рисунок 12"/>
          <p:cNvPicPr>
            <a:picLocks noChangeAspect="1"/>
          </p:cNvPicPr>
          <p:nvPr userDrawn="1"/>
        </p:nvPicPr>
        <p:blipFill>
          <a:blip r:embed="rId2" cstate="screen"/>
          <a:stretch>
            <a:fillRect/>
          </a:stretch>
        </p:blipFill>
        <p:spPr>
          <a:xfrm>
            <a:off x="377965" y="225267"/>
            <a:ext cx="159022" cy="160799"/>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34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3084513" cy="6858000"/>
          </a:xfrm>
        </p:spPr>
        <p:txBody>
          <a:bodyPr/>
          <a:lstStyle/>
          <a:p>
            <a:endParaRPr lang="ru-RU" dirty="0"/>
          </a:p>
        </p:txBody>
      </p:sp>
      <p:sp>
        <p:nvSpPr>
          <p:cNvPr id="8" name="TextBox 7"/>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TextBox 10"/>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9" name="图片占位符 8">
            <a:extLst>
              <a:ext uri="{FF2B5EF4-FFF2-40B4-BE49-F238E27FC236}">
                <a16:creationId xmlns:a16="http://schemas.microsoft.com/office/drawing/2014/main" id="{FBA0B8A0-1CEB-46D7-8974-33F4D93E0331}"/>
              </a:ext>
            </a:extLst>
          </p:cNvPr>
          <p:cNvSpPr>
            <a:spLocks noGrp="1"/>
          </p:cNvSpPr>
          <p:nvPr>
            <p:ph type="pic" sz="quarter" idx="10"/>
          </p:nvPr>
        </p:nvSpPr>
        <p:spPr>
          <a:xfrm>
            <a:off x="0" y="0"/>
            <a:ext cx="12192000" cy="6858000"/>
          </a:xfrm>
        </p:spPr>
        <p:txBody>
          <a:bodyPr/>
          <a:lstStyle/>
          <a:p>
            <a:endParaRPr lang="en-US"/>
          </a:p>
        </p:txBody>
      </p:sp>
    </p:spTree>
    <p:extLst>
      <p:ext uri="{BB962C8B-B14F-4D97-AF65-F5344CB8AC3E}">
        <p14:creationId xmlns:p14="http://schemas.microsoft.com/office/powerpoint/2010/main" val="319200205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userDrawn="1">
  <p:cSld name="6_Title Slide">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935FF67D-0EF2-4656-B926-497F07434262}"/>
              </a:ext>
            </a:extLst>
          </p:cNvPr>
          <p:cNvSpPr>
            <a:spLocks noGrp="1"/>
          </p:cNvSpPr>
          <p:nvPr>
            <p:ph type="pic" sz="quarter" idx="10"/>
          </p:nvPr>
        </p:nvSpPr>
        <p:spPr>
          <a:xfrm>
            <a:off x="0" y="0"/>
            <a:ext cx="12192000" cy="1997869"/>
          </a:xfrm>
          <a:custGeom>
            <a:avLst/>
            <a:gdLst>
              <a:gd name="connsiteX0" fmla="*/ 0 w 24384000"/>
              <a:gd name="connsiteY0" fmla="*/ 0 h 3995738"/>
              <a:gd name="connsiteX1" fmla="*/ 24384000 w 24384000"/>
              <a:gd name="connsiteY1" fmla="*/ 0 h 3995738"/>
              <a:gd name="connsiteX2" fmla="*/ 24384000 w 24384000"/>
              <a:gd name="connsiteY2" fmla="*/ 3995738 h 3995738"/>
              <a:gd name="connsiteX3" fmla="*/ 0 w 24384000"/>
              <a:gd name="connsiteY3" fmla="*/ 3995738 h 3995738"/>
            </a:gdLst>
            <a:ahLst/>
            <a:cxnLst>
              <a:cxn ang="0">
                <a:pos x="connsiteX0" y="connsiteY0"/>
              </a:cxn>
              <a:cxn ang="0">
                <a:pos x="connsiteX1" y="connsiteY1"/>
              </a:cxn>
              <a:cxn ang="0">
                <a:pos x="connsiteX2" y="connsiteY2"/>
              </a:cxn>
              <a:cxn ang="0">
                <a:pos x="connsiteX3" y="connsiteY3"/>
              </a:cxn>
            </a:cxnLst>
            <a:rect l="l" t="t" r="r" b="b"/>
            <a:pathLst>
              <a:path w="24384000" h="3995738">
                <a:moveTo>
                  <a:pt x="0" y="0"/>
                </a:moveTo>
                <a:lnTo>
                  <a:pt x="24384000" y="0"/>
                </a:lnTo>
                <a:lnTo>
                  <a:pt x="24384000" y="3995738"/>
                </a:lnTo>
                <a:lnTo>
                  <a:pt x="0" y="3995738"/>
                </a:lnTo>
                <a:close/>
              </a:path>
            </a:pathLst>
          </a:custGeom>
        </p:spPr>
        <p:txBody>
          <a:bodyPr wrap="square">
            <a:noAutofit/>
          </a:bodyPr>
          <a:lstStyle/>
          <a:p>
            <a:endParaRPr lang="en-US"/>
          </a:p>
        </p:txBody>
      </p:sp>
    </p:spTree>
    <p:extLst>
      <p:ext uri="{BB962C8B-B14F-4D97-AF65-F5344CB8AC3E}">
        <p14:creationId xmlns:p14="http://schemas.microsoft.com/office/powerpoint/2010/main" val="3960827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0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10193833"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1" name="Рисунок 10"/>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2" name="TextBox 11"/>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8" name="Рисунок 17"/>
          <p:cNvSpPr>
            <a:spLocks noGrp="1"/>
          </p:cNvSpPr>
          <p:nvPr>
            <p:ph type="pic" sz="quarter" idx="10"/>
          </p:nvPr>
        </p:nvSpPr>
        <p:spPr>
          <a:xfrm>
            <a:off x="961956" y="922338"/>
            <a:ext cx="4067311" cy="5148262"/>
          </a:xfrm>
        </p:spPr>
        <p:txBody>
          <a:bodyPr/>
          <a:lstStyle/>
          <a:p>
            <a:endParaRPr lang="ru-RU" dirty="0"/>
          </a:p>
        </p:txBody>
      </p:sp>
      <p:sp>
        <p:nvSpPr>
          <p:cNvPr id="19" name="Рисунок 17"/>
          <p:cNvSpPr>
            <a:spLocks noGrp="1"/>
          </p:cNvSpPr>
          <p:nvPr>
            <p:ph type="pic" sz="quarter" idx="11"/>
          </p:nvPr>
        </p:nvSpPr>
        <p:spPr>
          <a:xfrm>
            <a:off x="5163843" y="922338"/>
            <a:ext cx="5769836" cy="2491422"/>
          </a:xfrm>
        </p:spPr>
        <p:txBody>
          <a:bodyPr/>
          <a:lstStyle/>
          <a:p>
            <a:endParaRPr lang="ru-RU" dirty="0"/>
          </a:p>
        </p:txBody>
      </p:sp>
      <p:sp>
        <p:nvSpPr>
          <p:cNvPr id="20" name="Рисунок 17"/>
          <p:cNvSpPr>
            <a:spLocks noGrp="1"/>
          </p:cNvSpPr>
          <p:nvPr>
            <p:ph type="pic" sz="quarter" idx="12"/>
          </p:nvPr>
        </p:nvSpPr>
        <p:spPr>
          <a:xfrm>
            <a:off x="5163843" y="3544389"/>
            <a:ext cx="5769836" cy="2526211"/>
          </a:xfrm>
        </p:spPr>
        <p:txBody>
          <a:bodyPr/>
          <a:lstStyle/>
          <a:p>
            <a:endParaRPr lang="ru-RU"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9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1" name="Рисунок 10"/>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2" name="TextBox 11"/>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13"/>
          <p:cNvSpPr>
            <a:spLocks noGrp="1"/>
          </p:cNvSpPr>
          <p:nvPr>
            <p:ph type="pic" sz="quarter" idx="10"/>
          </p:nvPr>
        </p:nvSpPr>
        <p:spPr>
          <a:xfrm>
            <a:off x="5905500" y="2310064"/>
            <a:ext cx="4895850" cy="3107754"/>
          </a:xfrm>
        </p:spPr>
        <p:txBody>
          <a:bodyPr/>
          <a:lstStyle/>
          <a:p>
            <a:endParaRPr lang="ru-RU"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38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1" name="Рисунок 10"/>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2" name="TextBox 11"/>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13"/>
          <p:cNvSpPr>
            <a:spLocks noGrp="1"/>
          </p:cNvSpPr>
          <p:nvPr>
            <p:ph type="pic" sz="quarter" idx="10"/>
          </p:nvPr>
        </p:nvSpPr>
        <p:spPr>
          <a:xfrm>
            <a:off x="1518698" y="2544417"/>
            <a:ext cx="4126727" cy="2615980"/>
          </a:xfrm>
        </p:spPr>
        <p:txBody>
          <a:bodyPr/>
          <a:lstStyle/>
          <a:p>
            <a:endParaRPr lang="ru-RU"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35_Пользовательский макет">
    <p:spTree>
      <p:nvGrpSpPr>
        <p:cNvPr id="1" name=""/>
        <p:cNvGrpSpPr/>
        <p:nvPr/>
      </p:nvGrpSpPr>
      <p:grpSpPr>
        <a:xfrm>
          <a:off x="0" y="0"/>
          <a:ext cx="0" cy="0"/>
          <a:chOff x="0" y="0"/>
          <a:chExt cx="0" cy="0"/>
        </a:xfrm>
      </p:grpSpPr>
      <p:sp>
        <p:nvSpPr>
          <p:cNvPr id="6" name="Рисунок 19"/>
          <p:cNvSpPr>
            <a:spLocks noGrp="1"/>
          </p:cNvSpPr>
          <p:nvPr>
            <p:ph type="pic" sz="quarter" idx="10"/>
          </p:nvPr>
        </p:nvSpPr>
        <p:spPr>
          <a:xfrm>
            <a:off x="6096000" y="0"/>
            <a:ext cx="3076072" cy="2286000"/>
          </a:xfrm>
        </p:spPr>
        <p:txBody>
          <a:bodyPr/>
          <a:lstStyle/>
          <a:p>
            <a:endParaRPr lang="ru-RU" dirty="0"/>
          </a:p>
        </p:txBody>
      </p:sp>
      <p:sp>
        <p:nvSpPr>
          <p:cNvPr id="7" name="Рисунок 19"/>
          <p:cNvSpPr>
            <a:spLocks noGrp="1"/>
          </p:cNvSpPr>
          <p:nvPr>
            <p:ph type="pic" sz="quarter" idx="11"/>
          </p:nvPr>
        </p:nvSpPr>
        <p:spPr>
          <a:xfrm>
            <a:off x="9172072" y="2286000"/>
            <a:ext cx="3011904" cy="2286000"/>
          </a:xfrm>
          <a:ln>
            <a:noFill/>
          </a:ln>
        </p:spPr>
        <p:txBody>
          <a:bodyPr/>
          <a:lstStyle/>
          <a:p>
            <a:endParaRPr lang="ru-RU" dirty="0"/>
          </a:p>
        </p:txBody>
      </p:sp>
      <p:sp>
        <p:nvSpPr>
          <p:cNvPr id="8" name="Рисунок 19"/>
          <p:cNvSpPr>
            <a:spLocks noGrp="1"/>
          </p:cNvSpPr>
          <p:nvPr>
            <p:ph type="pic" sz="quarter" idx="12"/>
          </p:nvPr>
        </p:nvSpPr>
        <p:spPr>
          <a:xfrm>
            <a:off x="6108028" y="4572000"/>
            <a:ext cx="3064043" cy="2286000"/>
          </a:xfrm>
        </p:spPr>
        <p:txBody>
          <a:bodyPr/>
          <a:lstStyle/>
          <a:p>
            <a:endParaRPr lang="ru-RU" dirty="0"/>
          </a:p>
        </p:txBody>
      </p:sp>
      <p:sp>
        <p:nvSpPr>
          <p:cNvPr id="9" name="TextBox 8"/>
          <p:cNvSpPr txBox="1"/>
          <p:nvPr userDrawn="1"/>
        </p:nvSpPr>
        <p:spPr>
          <a:xfrm>
            <a:off x="502436"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0" name="Рисунок 9"/>
          <p:cNvPicPr>
            <a:picLocks noChangeAspect="1"/>
          </p:cNvPicPr>
          <p:nvPr userDrawn="1"/>
        </p:nvPicPr>
        <p:blipFill>
          <a:blip r:embed="rId2" cstate="screen"/>
          <a:stretch>
            <a:fillRect/>
          </a:stretch>
        </p:blipFill>
        <p:spPr>
          <a:xfrm>
            <a:off x="349390" y="225267"/>
            <a:ext cx="159022" cy="160799"/>
          </a:xfrm>
          <a:prstGeom prst="rect">
            <a:avLst/>
          </a:prstGeom>
        </p:spPr>
      </p:pic>
      <p:sp>
        <p:nvSpPr>
          <p:cNvPr id="11" name="Прямоугольник 10"/>
          <p:cNvSpPr/>
          <p:nvPr userDrawn="1"/>
        </p:nvSpPr>
        <p:spPr>
          <a:xfrm>
            <a:off x="263563"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2" name="Прямая соединительная линия 11"/>
          <p:cNvCxnSpPr/>
          <p:nvPr userDrawn="1"/>
        </p:nvCxnSpPr>
        <p:spPr>
          <a:xfrm flipH="1">
            <a:off x="487127"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150136"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32_Пользовательский макет">
    <p:spTree>
      <p:nvGrpSpPr>
        <p:cNvPr id="1" name=""/>
        <p:cNvGrpSpPr/>
        <p:nvPr/>
      </p:nvGrpSpPr>
      <p:grpSpPr>
        <a:xfrm>
          <a:off x="0" y="0"/>
          <a:ext cx="0" cy="0"/>
          <a:chOff x="0" y="0"/>
          <a:chExt cx="0" cy="0"/>
        </a:xfrm>
      </p:grpSpPr>
      <p:sp>
        <p:nvSpPr>
          <p:cNvPr id="16" name="Рисунок 21"/>
          <p:cNvSpPr>
            <a:spLocks noGrp="1"/>
          </p:cNvSpPr>
          <p:nvPr>
            <p:ph type="pic" sz="quarter" idx="12"/>
          </p:nvPr>
        </p:nvSpPr>
        <p:spPr>
          <a:xfrm>
            <a:off x="-4011" y="4572000"/>
            <a:ext cx="3023936" cy="2286000"/>
          </a:xfrm>
        </p:spPr>
        <p:txBody>
          <a:bodyPr/>
          <a:lstStyle/>
          <a:p>
            <a:endParaRPr lang="ru-RU" dirty="0"/>
          </a:p>
        </p:txBody>
      </p:sp>
      <p:sp>
        <p:nvSpPr>
          <p:cNvPr id="17" name="Рисунок 21"/>
          <p:cNvSpPr>
            <a:spLocks noGrp="1"/>
          </p:cNvSpPr>
          <p:nvPr>
            <p:ph type="pic" sz="quarter" idx="14"/>
          </p:nvPr>
        </p:nvSpPr>
        <p:spPr>
          <a:xfrm>
            <a:off x="3019926" y="2286000"/>
            <a:ext cx="3092118" cy="2286000"/>
          </a:xfrm>
        </p:spPr>
        <p:txBody>
          <a:bodyPr/>
          <a:lstStyle/>
          <a:p>
            <a:endParaRPr lang="ru-RU" dirty="0"/>
          </a:p>
        </p:txBody>
      </p:sp>
      <p:sp>
        <p:nvSpPr>
          <p:cNvPr id="18" name="Рисунок 19"/>
          <p:cNvSpPr>
            <a:spLocks noGrp="1"/>
          </p:cNvSpPr>
          <p:nvPr>
            <p:ph type="pic" sz="quarter" idx="16"/>
          </p:nvPr>
        </p:nvSpPr>
        <p:spPr>
          <a:xfrm>
            <a:off x="6112044" y="0"/>
            <a:ext cx="3043988" cy="2286000"/>
          </a:xfrm>
        </p:spPr>
        <p:txBody>
          <a:bodyPr/>
          <a:lstStyle/>
          <a:p>
            <a:endParaRPr lang="ru-RU" dirty="0"/>
          </a:p>
        </p:txBody>
      </p:sp>
      <p:sp>
        <p:nvSpPr>
          <p:cNvPr id="19" name="Рисунок 21"/>
          <p:cNvSpPr>
            <a:spLocks noGrp="1"/>
          </p:cNvSpPr>
          <p:nvPr>
            <p:ph type="pic" sz="quarter" idx="18"/>
          </p:nvPr>
        </p:nvSpPr>
        <p:spPr>
          <a:xfrm>
            <a:off x="6112043" y="4572000"/>
            <a:ext cx="3043989" cy="2286000"/>
          </a:xfrm>
        </p:spPr>
        <p:txBody>
          <a:bodyPr/>
          <a:lstStyle/>
          <a:p>
            <a:endParaRPr lang="ru-RU" dirty="0"/>
          </a:p>
        </p:txBody>
      </p:sp>
      <p:sp>
        <p:nvSpPr>
          <p:cNvPr id="20" name="Рисунок 21"/>
          <p:cNvSpPr>
            <a:spLocks noGrp="1"/>
          </p:cNvSpPr>
          <p:nvPr>
            <p:ph type="pic" sz="quarter" idx="20"/>
          </p:nvPr>
        </p:nvSpPr>
        <p:spPr>
          <a:xfrm>
            <a:off x="9156032" y="2286000"/>
            <a:ext cx="3035968" cy="2286000"/>
          </a:xfrm>
        </p:spPr>
        <p:txBody>
          <a:bodyPr/>
          <a:lstStyle/>
          <a:p>
            <a:endParaRPr lang="ru-RU" dirty="0"/>
          </a:p>
        </p:txBody>
      </p:sp>
      <p:sp>
        <p:nvSpPr>
          <p:cNvPr id="21" name="Рисунок 19"/>
          <p:cNvSpPr>
            <a:spLocks noGrp="1"/>
          </p:cNvSpPr>
          <p:nvPr>
            <p:ph type="pic" sz="quarter" idx="10"/>
          </p:nvPr>
        </p:nvSpPr>
        <p:spPr>
          <a:xfrm>
            <a:off x="0" y="0"/>
            <a:ext cx="3011904" cy="2286000"/>
          </a:xfrm>
        </p:spPr>
        <p:txBody>
          <a:bodyPr/>
          <a:lstStyle/>
          <a:p>
            <a:endParaRPr lang="ru-RU"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7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12192000" cy="6858000"/>
          </a:xfrm>
        </p:spPr>
        <p:txBody>
          <a:bodyPr/>
          <a:lstStyle/>
          <a:p>
            <a:endParaRPr lang="ru-RU"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D3A474-A970-4111-AB00-CC07202BC5E5}" type="datetimeFigureOut">
              <a:rPr lang="ru-RU" smtClean="0"/>
              <a:t>02.11.2018</a:t>
            </a:fld>
            <a:endParaRPr lang="ru-RU" dirty="0"/>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dirty="0"/>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4" r:id="rId3"/>
    <p:sldLayoutId id="2147483655" r:id="rId4"/>
    <p:sldLayoutId id="2147483656" r:id="rId5"/>
    <p:sldLayoutId id="2147483657" r:id="rId6"/>
    <p:sldLayoutId id="2147483659" r:id="rId7"/>
    <p:sldLayoutId id="2147483660" r:id="rId8"/>
    <p:sldLayoutId id="2147483661" r:id="rId9"/>
    <p:sldLayoutId id="2147483662" r:id="rId10"/>
    <p:sldLayoutId id="2147483663" r:id="rId11"/>
    <p:sldLayoutId id="2147483666" r:id="rId12"/>
    <p:sldLayoutId id="2147483667" r:id="rId13"/>
    <p:sldLayoutId id="2147483672" r:id="rId14"/>
    <p:sldLayoutId id="2147483676" r:id="rId15"/>
    <p:sldLayoutId id="2147483677" r:id="rId16"/>
    <p:sldLayoutId id="2147483678" r:id="rId17"/>
    <p:sldLayoutId id="2147483679" r:id="rId18"/>
    <p:sldLayoutId id="2147483681" r:id="rId19"/>
    <p:sldLayoutId id="2147483682" r:id="rId20"/>
    <p:sldLayoutId id="2147483683" r:id="rId21"/>
    <p:sldLayoutId id="2147483684" r:id="rId22"/>
    <p:sldLayoutId id="2147483688" r:id="rId23"/>
    <p:sldLayoutId id="2147483689" r:id="rId24"/>
    <p:sldLayoutId id="2147483690" r:id="rId25"/>
    <p:sldLayoutId id="2147483691" r:id="rId26"/>
    <p:sldLayoutId id="2147483696" r:id="rId27"/>
    <p:sldLayoutId id="2147483697" r:id="rId28"/>
    <p:sldLayoutId id="2147483698" r:id="rId29"/>
    <p:sldLayoutId id="2147483699" r:id="rId30"/>
    <p:sldLayoutId id="2147483700" r:id="rId31"/>
    <p:sldLayoutId id="2147483701" r:id="rId32"/>
    <p:sldLayoutId id="2147483702" r:id="rId33"/>
    <p:sldLayoutId id="2147483703" r:id="rId34"/>
    <p:sldLayoutId id="2147483704" r:id="rId35"/>
    <p:sldLayoutId id="2147483705" r:id="rId36"/>
    <p:sldLayoutId id="2147483706" r:id="rId37"/>
    <p:sldLayoutId id="2147483707" r:id="rId3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3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3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37.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3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37.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3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37.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37.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9.xml"/><Relationship Id="rId1" Type="http://schemas.openxmlformats.org/officeDocument/2006/relationships/slideLayout" Target="../slideLayouts/slideLayout37.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0.xml"/><Relationship Id="rId1" Type="http://schemas.openxmlformats.org/officeDocument/2006/relationships/slideLayout" Target="../slideLayouts/slideLayout37.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1.xml"/><Relationship Id="rId1" Type="http://schemas.openxmlformats.org/officeDocument/2006/relationships/slideLayout" Target="../slideLayouts/slideLayout37.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2.xml"/><Relationship Id="rId1" Type="http://schemas.openxmlformats.org/officeDocument/2006/relationships/slideLayout" Target="../slideLayouts/slideLayout37.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3.xml"/><Relationship Id="rId1" Type="http://schemas.openxmlformats.org/officeDocument/2006/relationships/slideLayout" Target="../slideLayouts/slideLayout37.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4.xml"/><Relationship Id="rId1" Type="http://schemas.openxmlformats.org/officeDocument/2006/relationships/slideLayout" Target="../slideLayouts/slideLayout37.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5.xml"/><Relationship Id="rId1" Type="http://schemas.openxmlformats.org/officeDocument/2006/relationships/slideLayout" Target="../slideLayouts/slideLayout37.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6.xml"/><Relationship Id="rId1" Type="http://schemas.openxmlformats.org/officeDocument/2006/relationships/slideLayout" Target="../slideLayouts/slideLayout37.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7.xml"/><Relationship Id="rId1" Type="http://schemas.openxmlformats.org/officeDocument/2006/relationships/slideLayout" Target="../slideLayouts/slideLayout37.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37.xml"/><Relationship Id="rId4" Type="http://schemas.microsoft.com/office/2007/relationships/hdphoto" Target="../media/hdphoto5.wdp"/></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7.xml"/><Relationship Id="rId4" Type="http://schemas.microsoft.com/office/2007/relationships/hdphoto" Target="../media/hdphoto3.wdp"/></Relationships>
</file>

<file path=ppt/slides/_rels/slide3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37.xml"/><Relationship Id="rId4" Type="http://schemas.microsoft.com/office/2007/relationships/hdphoto" Target="../media/hdphoto8.wdp"/></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hyperlink" Target="https://baike.baidu.com/item/rational%20rose/11019648"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hyperlink" Target="https://blog.csdn.net/gz153016/article/details/49641847" TargetMode="External"/><Relationship Id="rId5" Type="http://schemas.openxmlformats.org/officeDocument/2006/relationships/hyperlink" Target="https://wenku.baidu.com/view/8ee621196bec0975f565e234.html" TargetMode="External"/><Relationship Id="rId4" Type="http://schemas.microsoft.com/office/2007/relationships/hdphoto" Target="../media/hdphoto9.wdp"/></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37.xml"/><Relationship Id="rId4" Type="http://schemas.microsoft.com/office/2007/relationships/hdphoto" Target="../media/hdphoto3.wdp"/></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microsoft.com/office/2007/relationships/hdphoto" Target="../media/hdphoto4.wdp"/></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7.xml"/><Relationship Id="rId4" Type="http://schemas.microsoft.com/office/2007/relationships/hdphoto" Target="../media/hdphoto5.wdp"/></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37.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rotWithShape="1">
          <a:blip r:embed="rId3" cstate="screen"/>
          <a:srcRect/>
          <a:stretch>
            <a:fillRect/>
          </a:stretch>
        </p:blipFill>
        <p:spPr>
          <a:xfrm>
            <a:off x="0" y="0"/>
            <a:ext cx="12191999" cy="6862074"/>
          </a:xfrm>
        </p:spPr>
      </p:pic>
      <p:grpSp>
        <p:nvGrpSpPr>
          <p:cNvPr id="2" name="Группа 1"/>
          <p:cNvGrpSpPr/>
          <p:nvPr/>
        </p:nvGrpSpPr>
        <p:grpSpPr>
          <a:xfrm>
            <a:off x="-5118" y="-9527"/>
            <a:ext cx="6463364" cy="6881126"/>
            <a:chOff x="-5118" y="-9527"/>
            <a:chExt cx="6463364" cy="6881126"/>
          </a:xfrm>
        </p:grpSpPr>
        <p:sp>
          <p:nvSpPr>
            <p:cNvPr id="12" name="Прямоугольный треугольник 11"/>
            <p:cNvSpPr/>
            <p:nvPr/>
          </p:nvSpPr>
          <p:spPr>
            <a:xfrm>
              <a:off x="0" y="1160011"/>
              <a:ext cx="6458246" cy="5711588"/>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1" fmla="*/ 0 w 5380074"/>
                <a:gd name="connsiteY0-2" fmla="*/ 5697940 h 6858000"/>
                <a:gd name="connsiteX1-3" fmla="*/ 0 w 5380074"/>
                <a:gd name="connsiteY1-4" fmla="*/ 0 h 6858000"/>
                <a:gd name="connsiteX2-5" fmla="*/ 5380074 w 5380074"/>
                <a:gd name="connsiteY2-6" fmla="*/ 6858000 h 6858000"/>
                <a:gd name="connsiteX3-7" fmla="*/ 0 w 5380074"/>
                <a:gd name="connsiteY3-8" fmla="*/ 5697940 h 6858000"/>
                <a:gd name="connsiteX0-9" fmla="*/ 0 w 4902402"/>
                <a:gd name="connsiteY0-10" fmla="*/ 5697940 h 5725236"/>
                <a:gd name="connsiteX1-11" fmla="*/ 0 w 4902402"/>
                <a:gd name="connsiteY1-12" fmla="*/ 0 h 5725236"/>
                <a:gd name="connsiteX2-13" fmla="*/ 4902402 w 4902402"/>
                <a:gd name="connsiteY2-14" fmla="*/ 5725236 h 5725236"/>
                <a:gd name="connsiteX3-15" fmla="*/ 0 w 4902402"/>
                <a:gd name="connsiteY3-16" fmla="*/ 5697940 h 5725236"/>
                <a:gd name="connsiteX0-17" fmla="*/ 0 w 6458246"/>
                <a:gd name="connsiteY0-18" fmla="*/ 5697940 h 5711588"/>
                <a:gd name="connsiteX1-19" fmla="*/ 0 w 6458246"/>
                <a:gd name="connsiteY1-20" fmla="*/ 0 h 5711588"/>
                <a:gd name="connsiteX2-21" fmla="*/ 6458246 w 6458246"/>
                <a:gd name="connsiteY2-22" fmla="*/ 5711588 h 5711588"/>
                <a:gd name="connsiteX3-23" fmla="*/ 0 w 6458246"/>
                <a:gd name="connsiteY3-24" fmla="*/ 5697940 h 5711588"/>
              </a:gdLst>
              <a:ahLst/>
              <a:cxnLst>
                <a:cxn ang="0">
                  <a:pos x="connsiteX0-1" y="connsiteY0-2"/>
                </a:cxn>
                <a:cxn ang="0">
                  <a:pos x="connsiteX1-3" y="connsiteY1-4"/>
                </a:cxn>
                <a:cxn ang="0">
                  <a:pos x="connsiteX2-5" y="connsiteY2-6"/>
                </a:cxn>
                <a:cxn ang="0">
                  <a:pos x="connsiteX3-7" y="connsiteY3-8"/>
                </a:cxn>
              </a:cxnLst>
              <a:rect l="l" t="t" r="r" b="b"/>
              <a:pathLst>
                <a:path w="6458246" h="5711588">
                  <a:moveTo>
                    <a:pt x="0" y="5697940"/>
                  </a:moveTo>
                  <a:lnTo>
                    <a:pt x="0" y="0"/>
                  </a:lnTo>
                  <a:lnTo>
                    <a:pt x="6458246" y="5711588"/>
                  </a:lnTo>
                  <a:lnTo>
                    <a:pt x="0" y="5697940"/>
                  </a:lnTo>
                  <a:close/>
                </a:path>
              </a:pathLst>
            </a:custGeom>
            <a:solidFill>
              <a:schemeClr val="bg2">
                <a:lumMod val="1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13" name="Параллелограмм 17"/>
            <p:cNvSpPr/>
            <p:nvPr/>
          </p:nvSpPr>
          <p:spPr>
            <a:xfrm>
              <a:off x="-5118" y="-9527"/>
              <a:ext cx="5385192"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1" fmla="*/ 5118 w 5385192"/>
                <a:gd name="connsiteY0-2" fmla="*/ 6844353 h 6858000"/>
                <a:gd name="connsiteX1-3" fmla="*/ 0 w 5385192"/>
                <a:gd name="connsiteY1-4" fmla="*/ 0 h 6858000"/>
                <a:gd name="connsiteX2-5" fmla="*/ 5385192 w 5385192"/>
                <a:gd name="connsiteY2-6" fmla="*/ 0 h 6858000"/>
                <a:gd name="connsiteX3-7" fmla="*/ 3670692 w 5385192"/>
                <a:gd name="connsiteY3-8" fmla="*/ 6858000 h 6858000"/>
                <a:gd name="connsiteX4-9" fmla="*/ 5118 w 5385192"/>
                <a:gd name="connsiteY4-10" fmla="*/ 6844353 h 6858000"/>
                <a:gd name="connsiteX0-11" fmla="*/ 5118 w 5385192"/>
                <a:gd name="connsiteY0-12" fmla="*/ 6844353 h 6871648"/>
                <a:gd name="connsiteX1-13" fmla="*/ 0 w 5385192"/>
                <a:gd name="connsiteY1-14" fmla="*/ 0 h 6871648"/>
                <a:gd name="connsiteX2-15" fmla="*/ 5385192 w 5385192"/>
                <a:gd name="connsiteY2-16" fmla="*/ 0 h 6871648"/>
                <a:gd name="connsiteX3-17" fmla="*/ 2633462 w 5385192"/>
                <a:gd name="connsiteY3-18" fmla="*/ 6871648 h 6871648"/>
                <a:gd name="connsiteX4-19" fmla="*/ 5118 w 5385192"/>
                <a:gd name="connsiteY4-20" fmla="*/ 6844353 h 6871648"/>
                <a:gd name="connsiteX0-21" fmla="*/ 0 w 5389599"/>
                <a:gd name="connsiteY0-22" fmla="*/ 6853878 h 6871648"/>
                <a:gd name="connsiteX1-23" fmla="*/ 4407 w 5389599"/>
                <a:gd name="connsiteY1-24" fmla="*/ 0 h 6871648"/>
                <a:gd name="connsiteX2-25" fmla="*/ 5389599 w 5389599"/>
                <a:gd name="connsiteY2-26" fmla="*/ 0 h 6871648"/>
                <a:gd name="connsiteX3-27" fmla="*/ 2637869 w 5389599"/>
                <a:gd name="connsiteY3-28" fmla="*/ 6871648 h 6871648"/>
                <a:gd name="connsiteX4-29" fmla="*/ 0 w 5389599"/>
                <a:gd name="connsiteY4-30" fmla="*/ 6853878 h 6871648"/>
                <a:gd name="connsiteX0-31" fmla="*/ 24168 w 5385192"/>
                <a:gd name="connsiteY0-32" fmla="*/ 6872928 h 6872928"/>
                <a:gd name="connsiteX1-33" fmla="*/ 0 w 5385192"/>
                <a:gd name="connsiteY1-34" fmla="*/ 0 h 6872928"/>
                <a:gd name="connsiteX2-35" fmla="*/ 5385192 w 5385192"/>
                <a:gd name="connsiteY2-36" fmla="*/ 0 h 6872928"/>
                <a:gd name="connsiteX3-37" fmla="*/ 2633462 w 5385192"/>
                <a:gd name="connsiteY3-38" fmla="*/ 6871648 h 6872928"/>
                <a:gd name="connsiteX4-39" fmla="*/ 24168 w 5385192"/>
                <a:gd name="connsiteY4-40" fmla="*/ 6872928 h 68729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385192" h="6872928">
                  <a:moveTo>
                    <a:pt x="24168" y="6872928"/>
                  </a:moveTo>
                  <a:lnTo>
                    <a:pt x="0" y="0"/>
                  </a:lnTo>
                  <a:lnTo>
                    <a:pt x="5385192" y="0"/>
                  </a:lnTo>
                  <a:lnTo>
                    <a:pt x="2633462" y="6871648"/>
                  </a:lnTo>
                  <a:lnTo>
                    <a:pt x="24168" y="6872928"/>
                  </a:lnTo>
                  <a:close/>
                </a:path>
              </a:pathLst>
            </a:custGeom>
            <a:solidFill>
              <a:schemeClr val="bg2">
                <a:lumMod val="10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6" name="Заголовок 1"/>
          <p:cNvSpPr txBox="1"/>
          <p:nvPr/>
        </p:nvSpPr>
        <p:spPr>
          <a:xfrm>
            <a:off x="1155677" y="2343227"/>
            <a:ext cx="7873310" cy="2167420"/>
          </a:xfrm>
          <a:prstGeom prst="rect">
            <a:avLst/>
          </a:prstGeom>
        </p:spPr>
        <p:txBody>
          <a:bodyP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3800" b="1" spc="100" dirty="0">
                <a:solidFill>
                  <a:schemeClr val="bg1"/>
                </a:solidFill>
                <a:latin typeface="Bebas Neue Bold" panose="020B0606020202050201" pitchFamily="34" charset="0"/>
                <a:ea typeface="微软雅黑" panose="020B0503020204020204" pitchFamily="34" charset="-122"/>
                <a:cs typeface="Poppins SemiBold" panose="02000000000000000000" pitchFamily="2" charset="0"/>
                <a:sym typeface="Arial" panose="020B0604020202020204" pitchFamily="34" charset="0"/>
              </a:rPr>
              <a:t>Rational Rose</a:t>
            </a:r>
            <a:endParaRPr lang="ru-RU" sz="11500" b="1" spc="100" dirty="0">
              <a:latin typeface="Bebas Neue Bold" panose="020B0606020202050201"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 name="文本框 2">
            <a:extLst>
              <a:ext uri="{FF2B5EF4-FFF2-40B4-BE49-F238E27FC236}">
                <a16:creationId xmlns:a16="http://schemas.microsoft.com/office/drawing/2014/main" id="{7B93D222-4ECC-45FF-8A13-7E661D38E3AD}"/>
              </a:ext>
            </a:extLst>
          </p:cNvPr>
          <p:cNvSpPr txBox="1"/>
          <p:nvPr/>
        </p:nvSpPr>
        <p:spPr>
          <a:xfrm>
            <a:off x="1282332" y="856384"/>
            <a:ext cx="3810000" cy="1015663"/>
          </a:xfrm>
          <a:prstGeom prst="rect">
            <a:avLst/>
          </a:prstGeom>
          <a:noFill/>
        </p:spPr>
        <p:txBody>
          <a:bodyPr wrap="square" rtlCol="0">
            <a:spAutoFit/>
          </a:bodyPr>
          <a:lstStyle/>
          <a:p>
            <a:r>
              <a:rPr lang="en-US" altLang="zh-CN" sz="6000" dirty="0">
                <a:solidFill>
                  <a:schemeClr val="bg1"/>
                </a:solidFill>
                <a:latin typeface="Adobe Gothic Std B" panose="020B0800000000000000" pitchFamily="34" charset="-128"/>
                <a:ea typeface="Adobe Gothic Std B" panose="020B0800000000000000" pitchFamily="34" charset="-128"/>
              </a:rPr>
              <a:t>UML</a:t>
            </a:r>
            <a:r>
              <a:rPr lang="zh-CN" altLang="en-US" sz="6000" dirty="0">
                <a:solidFill>
                  <a:schemeClr val="bg1"/>
                </a:solidFill>
                <a:latin typeface="Adobe Gothic Std B" panose="020B0800000000000000" pitchFamily="34" charset="-128"/>
              </a:rPr>
              <a:t>工具</a:t>
            </a:r>
          </a:p>
        </p:txBody>
      </p:sp>
      <p:sp>
        <p:nvSpPr>
          <p:cNvPr id="4" name="文本框 3">
            <a:extLst>
              <a:ext uri="{FF2B5EF4-FFF2-40B4-BE49-F238E27FC236}">
                <a16:creationId xmlns:a16="http://schemas.microsoft.com/office/drawing/2014/main" id="{B0ABD2D5-C659-4373-978F-F1B74C1FB974}"/>
              </a:ext>
            </a:extLst>
          </p:cNvPr>
          <p:cNvSpPr txBox="1"/>
          <p:nvPr/>
        </p:nvSpPr>
        <p:spPr>
          <a:xfrm>
            <a:off x="1155677" y="4066979"/>
            <a:ext cx="2618509" cy="1938992"/>
          </a:xfrm>
          <a:prstGeom prst="rect">
            <a:avLst/>
          </a:prstGeom>
          <a:noFill/>
        </p:spPr>
        <p:txBody>
          <a:bodyPr wrap="square" rtlCol="0">
            <a:spAutoFit/>
          </a:bodyPr>
          <a:lstStyle/>
          <a:p>
            <a:r>
              <a:rPr lang="en-US" altLang="zh-CN" sz="2000" b="1" dirty="0">
                <a:solidFill>
                  <a:schemeClr val="accent6">
                    <a:lumMod val="75000"/>
                  </a:schemeClr>
                </a:solidFill>
              </a:rPr>
              <a:t>G19</a:t>
            </a:r>
            <a:r>
              <a:rPr lang="zh-CN" altLang="en-US" sz="2000" b="1" dirty="0">
                <a:solidFill>
                  <a:schemeClr val="accent6">
                    <a:lumMod val="75000"/>
                  </a:schemeClr>
                </a:solidFill>
              </a:rPr>
              <a:t>小组成员：</a:t>
            </a:r>
            <a:endParaRPr lang="en-US" altLang="zh-CN" sz="2000" b="1" dirty="0">
              <a:solidFill>
                <a:schemeClr val="accent6">
                  <a:lumMod val="75000"/>
                </a:schemeClr>
              </a:solidFill>
            </a:endParaRPr>
          </a:p>
          <a:p>
            <a:r>
              <a:rPr lang="zh-CN" altLang="en-US" sz="2000" b="1" dirty="0">
                <a:solidFill>
                  <a:schemeClr val="accent6">
                    <a:lumMod val="75000"/>
                  </a:schemeClr>
                </a:solidFill>
              </a:rPr>
              <a:t>彭慧铭（组长）</a:t>
            </a:r>
            <a:endParaRPr lang="en-US" altLang="zh-CN" sz="2000" b="1" dirty="0">
              <a:solidFill>
                <a:schemeClr val="accent6">
                  <a:lumMod val="75000"/>
                </a:schemeClr>
              </a:solidFill>
            </a:endParaRPr>
          </a:p>
          <a:p>
            <a:r>
              <a:rPr lang="zh-CN" altLang="en-US" sz="2000" b="1" dirty="0">
                <a:solidFill>
                  <a:schemeClr val="accent6">
                    <a:lumMod val="75000"/>
                  </a:schemeClr>
                </a:solidFill>
              </a:rPr>
              <a:t>胡锦波</a:t>
            </a:r>
            <a:endParaRPr lang="en-US" altLang="zh-CN" sz="2000" b="1" dirty="0">
              <a:solidFill>
                <a:schemeClr val="accent6">
                  <a:lumMod val="75000"/>
                </a:schemeClr>
              </a:solidFill>
            </a:endParaRPr>
          </a:p>
          <a:p>
            <a:r>
              <a:rPr lang="zh-CN" altLang="en-US" sz="2000" b="1" dirty="0">
                <a:solidFill>
                  <a:schemeClr val="accent6">
                    <a:lumMod val="75000"/>
                  </a:schemeClr>
                </a:solidFill>
              </a:rPr>
              <a:t>李逸欢</a:t>
            </a:r>
            <a:endParaRPr lang="en-US" altLang="zh-CN" sz="2000" b="1" dirty="0">
              <a:solidFill>
                <a:schemeClr val="accent6">
                  <a:lumMod val="75000"/>
                </a:schemeClr>
              </a:solidFill>
            </a:endParaRPr>
          </a:p>
          <a:p>
            <a:r>
              <a:rPr lang="zh-CN" altLang="en-US" sz="2000" b="1" dirty="0">
                <a:solidFill>
                  <a:schemeClr val="accent6">
                    <a:lumMod val="75000"/>
                  </a:schemeClr>
                </a:solidFill>
              </a:rPr>
              <a:t>李梦雷</a:t>
            </a:r>
            <a:endParaRPr lang="en-US" altLang="zh-CN" sz="2000" b="1" dirty="0">
              <a:solidFill>
                <a:schemeClr val="accent6">
                  <a:lumMod val="75000"/>
                </a:schemeClr>
              </a:solidFill>
            </a:endParaRPr>
          </a:p>
          <a:p>
            <a:r>
              <a:rPr lang="zh-CN" altLang="en-US" sz="2000" b="1" dirty="0">
                <a:solidFill>
                  <a:schemeClr val="accent6">
                    <a:lumMod val="75000"/>
                  </a:schemeClr>
                </a:solidFill>
              </a:rPr>
              <a:t>林鑫</a:t>
            </a:r>
          </a:p>
        </p:txBody>
      </p:sp>
      <p:pic>
        <p:nvPicPr>
          <p:cNvPr id="1026" name="图片 3">
            <a:extLst>
              <a:ext uri="{FF2B5EF4-FFF2-40B4-BE49-F238E27FC236}">
                <a16:creationId xmlns:a16="http://schemas.microsoft.com/office/drawing/2014/main" id="{0A0387DA-39DF-4D17-9AEB-C5D9AEEFC1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8418" y="4245900"/>
            <a:ext cx="167640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792478"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浏览器</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29" name="文本框 28">
            <a:extLst>
              <a:ext uri="{FF2B5EF4-FFF2-40B4-BE49-F238E27FC236}">
                <a16:creationId xmlns:a16="http://schemas.microsoft.com/office/drawing/2014/main" id="{F1923BDA-63B8-4801-8953-7BD5DA882438}"/>
              </a:ext>
            </a:extLst>
          </p:cNvPr>
          <p:cNvSpPr txBox="1"/>
          <p:nvPr/>
        </p:nvSpPr>
        <p:spPr>
          <a:xfrm>
            <a:off x="839541" y="1660223"/>
            <a:ext cx="4135120" cy="25853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浏览器是层次结构，用于在</a:t>
            </a:r>
            <a:r>
              <a:rPr lang="en-US" altLang="zh-CN" dirty="0"/>
              <a:t>Rose</a:t>
            </a:r>
            <a:r>
              <a:rPr lang="zh-CN" altLang="en-US" dirty="0"/>
              <a:t>模型中迅速漫游。在浏览器中显示了模型中增加的一切，如参与者、用例、类、组件等等。</a:t>
            </a:r>
            <a:endParaRPr lang="en-US" altLang="zh-CN" dirty="0"/>
          </a:p>
          <a:p>
            <a:r>
              <a:rPr lang="zh-CN" altLang="en-US" dirty="0"/>
              <a:t>浏览器中包含四个视图Use Case视图、Logical视图、Component视图和Deployment视图。点击每个视图的右键选择new就可以看到这个视图所包含的一些模型元素。 </a:t>
            </a:r>
          </a:p>
        </p:txBody>
      </p:sp>
      <p:pic>
        <p:nvPicPr>
          <p:cNvPr id="10" name="图片 9">
            <a:extLst>
              <a:ext uri="{FF2B5EF4-FFF2-40B4-BE49-F238E27FC236}">
                <a16:creationId xmlns:a16="http://schemas.microsoft.com/office/drawing/2014/main" id="{53A0F0DF-79BE-4CD2-90D1-11D634E3D3C7}"/>
              </a:ext>
            </a:extLst>
          </p:cNvPr>
          <p:cNvPicPr>
            <a:picLocks noChangeAspect="1"/>
          </p:cNvPicPr>
          <p:nvPr/>
        </p:nvPicPr>
        <p:blipFill>
          <a:blip r:embed="rId4"/>
          <a:stretch>
            <a:fillRect/>
          </a:stretch>
        </p:blipFill>
        <p:spPr>
          <a:xfrm>
            <a:off x="6942138" y="614665"/>
            <a:ext cx="3997601" cy="5030994"/>
          </a:xfrm>
          <a:prstGeom prst="rect">
            <a:avLst/>
          </a:prstGeom>
        </p:spPr>
      </p:pic>
    </p:spTree>
    <p:extLst>
      <p:ext uri="{BB962C8B-B14F-4D97-AF65-F5344CB8AC3E}">
        <p14:creationId xmlns:p14="http://schemas.microsoft.com/office/powerpoint/2010/main" val="4058319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fill="hold"/>
                                        <p:tgtEl>
                                          <p:spTgt spid="29"/>
                                        </p:tgtEl>
                                        <p:attrNameLst>
                                          <p:attrName>ppt_x</p:attrName>
                                        </p:attrNameLst>
                                      </p:cBhvr>
                                      <p:tavLst>
                                        <p:tav tm="0">
                                          <p:val>
                                            <p:strVal val="#ppt_x"/>
                                          </p:val>
                                        </p:tav>
                                        <p:tav tm="100000">
                                          <p:val>
                                            <p:strVal val="#ppt_x"/>
                                          </p:val>
                                        </p:tav>
                                      </p:tavLst>
                                    </p:anim>
                                    <p:anim calcmode="lin" valueType="num">
                                      <p:cBhvr additive="base">
                                        <p:cTn id="14"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12590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3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框图窗口</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pic>
        <p:nvPicPr>
          <p:cNvPr id="4" name="图片 3">
            <a:extLst>
              <a:ext uri="{FF2B5EF4-FFF2-40B4-BE49-F238E27FC236}">
                <a16:creationId xmlns:a16="http://schemas.microsoft.com/office/drawing/2014/main" id="{1F18503B-48A2-4236-B10F-B3E819394B7B}"/>
              </a:ext>
            </a:extLst>
          </p:cNvPr>
          <p:cNvPicPr>
            <a:picLocks noChangeAspect="1"/>
          </p:cNvPicPr>
          <p:nvPr/>
        </p:nvPicPr>
        <p:blipFill>
          <a:blip r:embed="rId4"/>
          <a:stretch>
            <a:fillRect/>
          </a:stretch>
        </p:blipFill>
        <p:spPr>
          <a:xfrm>
            <a:off x="402949" y="1882624"/>
            <a:ext cx="9848850" cy="4762500"/>
          </a:xfrm>
          <a:prstGeom prst="rect">
            <a:avLst/>
          </a:prstGeom>
        </p:spPr>
      </p:pic>
      <p:sp>
        <p:nvSpPr>
          <p:cNvPr id="6" name="矩形 5">
            <a:extLst>
              <a:ext uri="{FF2B5EF4-FFF2-40B4-BE49-F238E27FC236}">
                <a16:creationId xmlns:a16="http://schemas.microsoft.com/office/drawing/2014/main" id="{D9467C58-6742-4098-967C-06BA15931DD4}"/>
              </a:ext>
            </a:extLst>
          </p:cNvPr>
          <p:cNvSpPr/>
          <p:nvPr/>
        </p:nvSpPr>
        <p:spPr>
          <a:xfrm>
            <a:off x="6096000" y="212876"/>
            <a:ext cx="4837043" cy="14568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框图窗口：我们可以浏览模型中的一个或几个</a:t>
            </a:r>
            <a:r>
              <a:rPr lang="en-US" altLang="zh-CN" dirty="0"/>
              <a:t>UML</a:t>
            </a:r>
            <a:r>
              <a:rPr lang="zh-CN" altLang="en-US" dirty="0"/>
              <a:t>框图。改变框图中的元素时，</a:t>
            </a:r>
            <a:r>
              <a:rPr lang="en-US" altLang="zh-CN" dirty="0"/>
              <a:t>Rose</a:t>
            </a:r>
            <a:r>
              <a:rPr lang="zh-CN" altLang="en-US" dirty="0"/>
              <a:t>自动更新浏览器。同样用浏览器改变元素时，</a:t>
            </a:r>
            <a:r>
              <a:rPr lang="en-US" altLang="zh-CN" dirty="0"/>
              <a:t>Rose</a:t>
            </a:r>
            <a:r>
              <a:rPr lang="zh-CN" altLang="en-US" dirty="0"/>
              <a:t>自动更新相应框图。这样，</a:t>
            </a:r>
            <a:r>
              <a:rPr lang="en-US" altLang="zh-CN" dirty="0"/>
              <a:t>Rose</a:t>
            </a:r>
            <a:r>
              <a:rPr lang="zh-CN" altLang="en-US" dirty="0"/>
              <a:t>就可以保证模型的一致性。</a:t>
            </a:r>
          </a:p>
        </p:txBody>
      </p:sp>
    </p:spTree>
    <p:extLst>
      <p:ext uri="{BB962C8B-B14F-4D97-AF65-F5344CB8AC3E}">
        <p14:creationId xmlns:p14="http://schemas.microsoft.com/office/powerpoint/2010/main" val="3866629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93133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建立用例图 </a:t>
            </a:r>
            <a:r>
              <a:rPr lang="en-US" altLang="zh-CN" sz="1600" dirty="0">
                <a:solidFill>
                  <a:srgbClr val="3737DD"/>
                </a:solidFill>
                <a:ea typeface="Open Sans Semibold" panose="020B0706030804020204" pitchFamily="34" charset="0"/>
                <a:cs typeface="Open Sans Semibold" panose="020B0706030804020204" pitchFamily="34" charset="0"/>
              </a:rPr>
              <a:t>use case diagram </a:t>
            </a:r>
            <a:endParaRPr lang="en-US" sz="1600" dirty="0">
              <a:solidFill>
                <a:srgbClr val="3737DD"/>
              </a:solidFill>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834DBDF6-A4BA-4A25-A9DA-B8BCCB53407C}"/>
              </a:ext>
            </a:extLst>
          </p:cNvPr>
          <p:cNvSpPr/>
          <p:nvPr/>
        </p:nvSpPr>
        <p:spPr>
          <a:xfrm>
            <a:off x="1060174" y="1660223"/>
            <a:ext cx="3396868" cy="2978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从用例图中我们可以看到系统干什么，与谁交互。用例是系统提供的功能，参与者是系统与谁交互，参与者可以是人、系统或其他实体。一个系统可以创建一个或多个用例图。</a:t>
            </a:r>
            <a:endParaRPr lang="en-US" altLang="zh-CN" dirty="0"/>
          </a:p>
          <a:p>
            <a:r>
              <a:rPr lang="zh-CN" altLang="en-US" dirty="0"/>
              <a:t>用例图一般由</a:t>
            </a:r>
            <a:r>
              <a:rPr lang="zh-CN" altLang="en-US" dirty="0">
                <a:solidFill>
                  <a:srgbClr val="C00000"/>
                </a:solidFill>
              </a:rPr>
              <a:t>参与者</a:t>
            </a:r>
            <a:r>
              <a:rPr lang="en-US" altLang="zh-CN" dirty="0">
                <a:solidFill>
                  <a:srgbClr val="C00000"/>
                </a:solidFill>
              </a:rPr>
              <a:t>(Actor)</a:t>
            </a:r>
            <a:r>
              <a:rPr lang="zh-CN" altLang="en-US" dirty="0">
                <a:solidFill>
                  <a:srgbClr val="C00000"/>
                </a:solidFill>
              </a:rPr>
              <a:t>、用例</a:t>
            </a:r>
            <a:r>
              <a:rPr lang="en-US" altLang="zh-CN" dirty="0">
                <a:solidFill>
                  <a:srgbClr val="C00000"/>
                </a:solidFill>
              </a:rPr>
              <a:t>(Use Case)</a:t>
            </a:r>
            <a:r>
              <a:rPr lang="zh-CN" altLang="en-US" dirty="0">
                <a:solidFill>
                  <a:srgbClr val="C00000"/>
                </a:solidFill>
              </a:rPr>
              <a:t>、系统边界、箭头</a:t>
            </a:r>
            <a:r>
              <a:rPr lang="zh-CN" altLang="en-US" dirty="0"/>
              <a:t>组成。</a:t>
            </a:r>
          </a:p>
        </p:txBody>
      </p:sp>
      <p:pic>
        <p:nvPicPr>
          <p:cNvPr id="8" name="图片 7">
            <a:extLst>
              <a:ext uri="{FF2B5EF4-FFF2-40B4-BE49-F238E27FC236}">
                <a16:creationId xmlns:a16="http://schemas.microsoft.com/office/drawing/2014/main" id="{CF8F4493-991F-467C-94F1-E6355E411B13}"/>
              </a:ext>
            </a:extLst>
          </p:cNvPr>
          <p:cNvPicPr>
            <a:picLocks noChangeAspect="1"/>
          </p:cNvPicPr>
          <p:nvPr/>
        </p:nvPicPr>
        <p:blipFill>
          <a:blip r:embed="rId4"/>
          <a:stretch>
            <a:fillRect/>
          </a:stretch>
        </p:blipFill>
        <p:spPr>
          <a:xfrm>
            <a:off x="5084520" y="1229331"/>
            <a:ext cx="6480000" cy="4570955"/>
          </a:xfrm>
          <a:prstGeom prst="rect">
            <a:avLst/>
          </a:prstGeom>
        </p:spPr>
      </p:pic>
    </p:spTree>
    <p:extLst>
      <p:ext uri="{BB962C8B-B14F-4D97-AF65-F5344CB8AC3E}">
        <p14:creationId xmlns:p14="http://schemas.microsoft.com/office/powerpoint/2010/main" val="710452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04450"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参与者</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11" name="矩形 10">
            <a:extLst>
              <a:ext uri="{FF2B5EF4-FFF2-40B4-BE49-F238E27FC236}">
                <a16:creationId xmlns:a16="http://schemas.microsoft.com/office/drawing/2014/main" id="{D709BC09-A6FE-4F16-98B0-4043073D6E37}"/>
              </a:ext>
            </a:extLst>
          </p:cNvPr>
          <p:cNvSpPr/>
          <p:nvPr/>
        </p:nvSpPr>
        <p:spPr>
          <a:xfrm>
            <a:off x="726908" y="1660222"/>
            <a:ext cx="3931333" cy="40456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1</a:t>
            </a:r>
            <a:r>
              <a:rPr lang="zh-CN" altLang="en-US" dirty="0"/>
              <a:t>、参与者参与者不是特指人，是指系统以外的，在使用系统或与系统交互中所扮演的角色。因此参与者可以是人，可以是事物，也可以是时间或其他系统等等。还有一点要注意的是，参与者不是指人或事物本身，而是表示人或事物当时所扮演的角色。比如小明是图书馆的管理员，他参与图书馆管理系统的交互，这时他既可以作为管理员这个角色参与管理，也可以作为借书者向图书馆借书，在这里小明扮演了两个角色，是两个不同的参与者。</a:t>
            </a:r>
          </a:p>
        </p:txBody>
      </p:sp>
      <p:pic>
        <p:nvPicPr>
          <p:cNvPr id="4" name="图片 3">
            <a:extLst>
              <a:ext uri="{FF2B5EF4-FFF2-40B4-BE49-F238E27FC236}">
                <a16:creationId xmlns:a16="http://schemas.microsoft.com/office/drawing/2014/main" id="{22C555DB-EE12-456C-AA16-962065F71C67}"/>
              </a:ext>
            </a:extLst>
          </p:cNvPr>
          <p:cNvPicPr>
            <a:picLocks noChangeAspect="1"/>
          </p:cNvPicPr>
          <p:nvPr/>
        </p:nvPicPr>
        <p:blipFill>
          <a:blip r:embed="rId4"/>
          <a:stretch>
            <a:fillRect/>
          </a:stretch>
        </p:blipFill>
        <p:spPr>
          <a:xfrm>
            <a:off x="5185120" y="1229331"/>
            <a:ext cx="6480000" cy="4570955"/>
          </a:xfrm>
          <a:prstGeom prst="rect">
            <a:avLst/>
          </a:prstGeom>
        </p:spPr>
      </p:pic>
    </p:spTree>
    <p:extLst>
      <p:ext uri="{BB962C8B-B14F-4D97-AF65-F5344CB8AC3E}">
        <p14:creationId xmlns:p14="http://schemas.microsoft.com/office/powerpoint/2010/main" val="3419808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arn(inVertical)">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871025"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用例</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29" name="文本框 28">
            <a:extLst>
              <a:ext uri="{FF2B5EF4-FFF2-40B4-BE49-F238E27FC236}">
                <a16:creationId xmlns:a16="http://schemas.microsoft.com/office/drawing/2014/main" id="{F1923BDA-63B8-4801-8953-7BD5DA882438}"/>
              </a:ext>
            </a:extLst>
          </p:cNvPr>
          <p:cNvSpPr txBox="1"/>
          <p:nvPr/>
        </p:nvSpPr>
        <p:spPr>
          <a:xfrm>
            <a:off x="839541" y="1660223"/>
            <a:ext cx="3599937"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用例：是对包括变量在内的一组动作序列的描述，系统执行这些动作，并产生传递特定参与者的价值的可观察结果。这是</a:t>
            </a:r>
            <a:r>
              <a:rPr lang="en-US" altLang="zh-CN" dirty="0"/>
              <a:t>UML</a:t>
            </a:r>
            <a:r>
              <a:rPr lang="zh-CN" altLang="en-US" dirty="0"/>
              <a:t>对用例的正式定义。</a:t>
            </a:r>
          </a:p>
          <a:p>
            <a:r>
              <a:rPr lang="zh-CN" altLang="en-US" dirty="0"/>
              <a:t>我们可以简单的理解为：用例是参与者想要系统做的事情。</a:t>
            </a:r>
          </a:p>
        </p:txBody>
      </p:sp>
      <p:pic>
        <p:nvPicPr>
          <p:cNvPr id="11" name="图片 10">
            <a:extLst>
              <a:ext uri="{FF2B5EF4-FFF2-40B4-BE49-F238E27FC236}">
                <a16:creationId xmlns:a16="http://schemas.microsoft.com/office/drawing/2014/main" id="{B77359DB-FE0C-458A-98BE-BA4B139A63CD}"/>
              </a:ext>
            </a:extLst>
          </p:cNvPr>
          <p:cNvPicPr>
            <a:picLocks noChangeAspect="1"/>
          </p:cNvPicPr>
          <p:nvPr/>
        </p:nvPicPr>
        <p:blipFill>
          <a:blip r:embed="rId4"/>
          <a:stretch>
            <a:fillRect/>
          </a:stretch>
        </p:blipFill>
        <p:spPr>
          <a:xfrm>
            <a:off x="5186291" y="1143522"/>
            <a:ext cx="6480000" cy="4570955"/>
          </a:xfrm>
          <a:prstGeom prst="rect">
            <a:avLst/>
          </a:prstGeom>
        </p:spPr>
      </p:pic>
    </p:spTree>
    <p:extLst>
      <p:ext uri="{BB962C8B-B14F-4D97-AF65-F5344CB8AC3E}">
        <p14:creationId xmlns:p14="http://schemas.microsoft.com/office/powerpoint/2010/main" val="3075437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wipe(down)">
                                      <p:cBhvr>
                                        <p:cTn id="1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35380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4.3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系统边界及箭头</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29" name="文本框 28">
            <a:extLst>
              <a:ext uri="{FF2B5EF4-FFF2-40B4-BE49-F238E27FC236}">
                <a16:creationId xmlns:a16="http://schemas.microsoft.com/office/drawing/2014/main" id="{F1923BDA-63B8-4801-8953-7BD5DA882438}"/>
              </a:ext>
            </a:extLst>
          </p:cNvPr>
          <p:cNvSpPr txBox="1"/>
          <p:nvPr/>
        </p:nvSpPr>
        <p:spPr>
          <a:xfrm>
            <a:off x="1369628" y="2274838"/>
            <a:ext cx="4135120"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系统边界是用来表示正在建模系统的边界。边界内表示系统的组成部分，边界外表示系统外部。系统边界在画图中方框来表示，同时附上系统的名称，参与者画在边界的外面，用例画在边界里面。但系统边界的作用有时候不是很明显，在画图时可省略。</a:t>
            </a:r>
          </a:p>
        </p:txBody>
      </p:sp>
      <p:sp>
        <p:nvSpPr>
          <p:cNvPr id="4" name="矩形 3">
            <a:extLst>
              <a:ext uri="{FF2B5EF4-FFF2-40B4-BE49-F238E27FC236}">
                <a16:creationId xmlns:a16="http://schemas.microsoft.com/office/drawing/2014/main" id="{E088593E-0D9E-4145-8780-8B09FC0E790F}"/>
              </a:ext>
            </a:extLst>
          </p:cNvPr>
          <p:cNvSpPr/>
          <p:nvPr/>
        </p:nvSpPr>
        <p:spPr>
          <a:xfrm>
            <a:off x="6629432" y="2278538"/>
            <a:ext cx="3800029" cy="2027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箭头用来表示参与者和系统通过相互发送信号或消息进行交互的关联关系。</a:t>
            </a:r>
          </a:p>
          <a:p>
            <a:r>
              <a:rPr lang="zh-CN" altLang="en-US" dirty="0"/>
              <a:t>箭头尾部用来表示启动交互的一方，箭头头部用来表示被启动的一方，其中用例总是要由参与者来启动</a:t>
            </a:r>
          </a:p>
          <a:p>
            <a:pPr algn="ctr"/>
            <a:endParaRPr lang="zh-CN" altLang="en-US" dirty="0"/>
          </a:p>
        </p:txBody>
      </p:sp>
    </p:spTree>
    <p:extLst>
      <p:ext uri="{BB962C8B-B14F-4D97-AF65-F5344CB8AC3E}">
        <p14:creationId xmlns:p14="http://schemas.microsoft.com/office/powerpoint/2010/main" val="1583499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ircle(in)">
                                      <p:cBhvr>
                                        <p:cTn id="7" dur="2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402065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4.4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用例之间的关系举例</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6" name="文本框 5">
            <a:extLst>
              <a:ext uri="{FF2B5EF4-FFF2-40B4-BE49-F238E27FC236}">
                <a16:creationId xmlns:a16="http://schemas.microsoft.com/office/drawing/2014/main" id="{2AEC3679-C083-420F-849C-BE4A90DB7262}"/>
              </a:ext>
            </a:extLst>
          </p:cNvPr>
          <p:cNvSpPr txBox="1"/>
          <p:nvPr/>
        </p:nvSpPr>
        <p:spPr>
          <a:xfrm>
            <a:off x="4209974" y="1536292"/>
            <a:ext cx="5486400" cy="1477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业务中，总是存在着维护某某信息的功能，如果将它作为一个用例，那新建、编辑以及修改都要在用例详述中描述，过于复杂</a:t>
            </a:r>
            <a:r>
              <a:rPr lang="en-US" altLang="zh-CN" dirty="0"/>
              <a:t>;</a:t>
            </a:r>
            <a:r>
              <a:rPr lang="zh-CN" altLang="en-US" dirty="0"/>
              <a:t>如果分成新建用例、编辑用例和删除用例，则划分太细。这时包含关系可以用来理清关系。</a:t>
            </a:r>
          </a:p>
        </p:txBody>
      </p:sp>
      <p:sp>
        <p:nvSpPr>
          <p:cNvPr id="7" name="文本框 6">
            <a:extLst>
              <a:ext uri="{FF2B5EF4-FFF2-40B4-BE49-F238E27FC236}">
                <a16:creationId xmlns:a16="http://schemas.microsoft.com/office/drawing/2014/main" id="{6DEE0DF1-BCFB-40A4-9369-0A11D1F6EDB3}"/>
              </a:ext>
            </a:extLst>
          </p:cNvPr>
          <p:cNvSpPr txBox="1"/>
          <p:nvPr/>
        </p:nvSpPr>
        <p:spPr>
          <a:xfrm>
            <a:off x="4198938" y="3453071"/>
            <a:ext cx="5473148"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系统中允许用户对查询的结果进行导出、打印。对于查询而言，能不能导出、打印查询都是一样的，导出、打印是不可见的。导出、打印和查询相对独立，而且为查询添加了新行为。</a:t>
            </a:r>
          </a:p>
        </p:txBody>
      </p:sp>
      <p:sp>
        <p:nvSpPr>
          <p:cNvPr id="8" name="文本框 7">
            <a:extLst>
              <a:ext uri="{FF2B5EF4-FFF2-40B4-BE49-F238E27FC236}">
                <a16:creationId xmlns:a16="http://schemas.microsoft.com/office/drawing/2014/main" id="{374BD2A2-4F2D-47FF-81FD-EB79BDED8493}"/>
              </a:ext>
            </a:extLst>
          </p:cNvPr>
          <p:cNvSpPr txBox="1"/>
          <p:nvPr/>
        </p:nvSpPr>
        <p:spPr>
          <a:xfrm>
            <a:off x="4223227" y="5092851"/>
            <a:ext cx="5473147"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子用例将继承父用例的所有结构、行为和关系。子用例可以使用父用例的一段行为，也可以重载它。父用例通常是抽象的。</a:t>
            </a:r>
            <a:endParaRPr lang="en-US" altLang="zh-CN" dirty="0"/>
          </a:p>
          <a:p>
            <a:endParaRPr lang="zh-CN" altLang="en-US" dirty="0"/>
          </a:p>
        </p:txBody>
      </p:sp>
      <p:sp>
        <p:nvSpPr>
          <p:cNvPr id="21" name="Шестиугольник 18">
            <a:extLst>
              <a:ext uri="{FF2B5EF4-FFF2-40B4-BE49-F238E27FC236}">
                <a16:creationId xmlns:a16="http://schemas.microsoft.com/office/drawing/2014/main" id="{FE85FB99-0F2C-42DA-8CB4-924A6CF8B437}"/>
              </a:ext>
            </a:extLst>
          </p:cNvPr>
          <p:cNvSpPr/>
          <p:nvPr/>
        </p:nvSpPr>
        <p:spPr>
          <a:xfrm rot="5400000">
            <a:off x="2493677" y="3387143"/>
            <a:ext cx="1477328" cy="1302872"/>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2" name="Шестиугольник 18">
            <a:extLst>
              <a:ext uri="{FF2B5EF4-FFF2-40B4-BE49-F238E27FC236}">
                <a16:creationId xmlns:a16="http://schemas.microsoft.com/office/drawing/2014/main" id="{E58F0F76-E89A-43A0-8FED-30ED94A87054}"/>
              </a:ext>
            </a:extLst>
          </p:cNvPr>
          <p:cNvSpPr/>
          <p:nvPr/>
        </p:nvSpPr>
        <p:spPr>
          <a:xfrm rot="5400000">
            <a:off x="2493677" y="1628836"/>
            <a:ext cx="1477328" cy="1302872"/>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Шестиугольник 18">
            <a:extLst>
              <a:ext uri="{FF2B5EF4-FFF2-40B4-BE49-F238E27FC236}">
                <a16:creationId xmlns:a16="http://schemas.microsoft.com/office/drawing/2014/main" id="{3DC4D692-751F-4886-B7DB-09494F327E12}"/>
              </a:ext>
            </a:extLst>
          </p:cNvPr>
          <p:cNvSpPr/>
          <p:nvPr/>
        </p:nvSpPr>
        <p:spPr>
          <a:xfrm rot="5400000">
            <a:off x="2493677" y="5026834"/>
            <a:ext cx="1477328" cy="1302872"/>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a:extLst>
              <a:ext uri="{FF2B5EF4-FFF2-40B4-BE49-F238E27FC236}">
                <a16:creationId xmlns:a16="http://schemas.microsoft.com/office/drawing/2014/main" id="{C913EADB-225B-4A8E-90FD-D3C604CD69D6}"/>
              </a:ext>
            </a:extLst>
          </p:cNvPr>
          <p:cNvSpPr txBox="1"/>
          <p:nvPr/>
        </p:nvSpPr>
        <p:spPr>
          <a:xfrm>
            <a:off x="2666380" y="1951790"/>
            <a:ext cx="1131921" cy="646331"/>
          </a:xfrm>
          <a:prstGeom prst="rect">
            <a:avLst/>
          </a:prstGeom>
          <a:noFill/>
        </p:spPr>
        <p:txBody>
          <a:bodyPr wrap="square" rtlCol="0">
            <a:spAutoFit/>
          </a:bodyPr>
          <a:lstStyle/>
          <a:p>
            <a:r>
              <a:rPr lang="zh-CN" altLang="en-US" sz="3600" dirty="0">
                <a:solidFill>
                  <a:schemeClr val="bg1"/>
                </a:solidFill>
              </a:rPr>
              <a:t>包含</a:t>
            </a:r>
          </a:p>
        </p:txBody>
      </p:sp>
      <p:sp>
        <p:nvSpPr>
          <p:cNvPr id="24" name="文本框 23">
            <a:extLst>
              <a:ext uri="{FF2B5EF4-FFF2-40B4-BE49-F238E27FC236}">
                <a16:creationId xmlns:a16="http://schemas.microsoft.com/office/drawing/2014/main" id="{725DDA10-A15B-488F-BFBB-A3969BAB2122}"/>
              </a:ext>
            </a:extLst>
          </p:cNvPr>
          <p:cNvSpPr txBox="1"/>
          <p:nvPr/>
        </p:nvSpPr>
        <p:spPr>
          <a:xfrm>
            <a:off x="2666379" y="3691311"/>
            <a:ext cx="1131921" cy="646331"/>
          </a:xfrm>
          <a:prstGeom prst="rect">
            <a:avLst/>
          </a:prstGeom>
          <a:noFill/>
        </p:spPr>
        <p:txBody>
          <a:bodyPr wrap="square" rtlCol="0">
            <a:spAutoFit/>
          </a:bodyPr>
          <a:lstStyle/>
          <a:p>
            <a:r>
              <a:rPr lang="zh-CN" altLang="en-US" sz="3600" dirty="0">
                <a:solidFill>
                  <a:schemeClr val="bg1"/>
                </a:solidFill>
              </a:rPr>
              <a:t>扩展</a:t>
            </a:r>
          </a:p>
        </p:txBody>
      </p:sp>
      <p:sp>
        <p:nvSpPr>
          <p:cNvPr id="25" name="文本框 24">
            <a:extLst>
              <a:ext uri="{FF2B5EF4-FFF2-40B4-BE49-F238E27FC236}">
                <a16:creationId xmlns:a16="http://schemas.microsoft.com/office/drawing/2014/main" id="{BCB23E9F-3FB5-47D2-8F8B-FFF99019B022}"/>
              </a:ext>
            </a:extLst>
          </p:cNvPr>
          <p:cNvSpPr txBox="1"/>
          <p:nvPr/>
        </p:nvSpPr>
        <p:spPr>
          <a:xfrm>
            <a:off x="2666378" y="5364571"/>
            <a:ext cx="1131921" cy="646331"/>
          </a:xfrm>
          <a:prstGeom prst="rect">
            <a:avLst/>
          </a:prstGeom>
          <a:noFill/>
        </p:spPr>
        <p:txBody>
          <a:bodyPr wrap="square" rtlCol="0">
            <a:spAutoFit/>
          </a:bodyPr>
          <a:lstStyle/>
          <a:p>
            <a:r>
              <a:rPr lang="zh-CN" altLang="en-US" sz="3600" dirty="0">
                <a:solidFill>
                  <a:schemeClr val="bg1"/>
                </a:solidFill>
              </a:rPr>
              <a:t>泛化</a:t>
            </a:r>
          </a:p>
        </p:txBody>
      </p:sp>
    </p:spTree>
    <p:extLst>
      <p:ext uri="{BB962C8B-B14F-4D97-AF65-F5344CB8AC3E}">
        <p14:creationId xmlns:p14="http://schemas.microsoft.com/office/powerpoint/2010/main" val="188218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21" grpId="0" animBg="1"/>
      <p:bldP spid="22" grpId="0" animBg="1"/>
      <p:bldP spid="23" grpId="0" animBg="1"/>
      <p:bldP spid="10" grpId="0"/>
      <p:bldP spid="24" grpId="0"/>
      <p:bldP spid="2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5354351"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4.5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记录参与者和用例之间的关系</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6" name="文本框 5">
            <a:extLst>
              <a:ext uri="{FF2B5EF4-FFF2-40B4-BE49-F238E27FC236}">
                <a16:creationId xmlns:a16="http://schemas.microsoft.com/office/drawing/2014/main" id="{84D445A3-6A3E-4904-B160-72D308693FA7}"/>
              </a:ext>
            </a:extLst>
          </p:cNvPr>
          <p:cNvSpPr txBox="1"/>
          <p:nvPr/>
        </p:nvSpPr>
        <p:spPr>
          <a:xfrm>
            <a:off x="525709" y="2438400"/>
            <a:ext cx="2151725" cy="28623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三个箭头的含义：</a:t>
            </a:r>
            <a:br>
              <a:rPr lang="zh-CN" altLang="en-US" dirty="0"/>
            </a:br>
            <a:r>
              <a:rPr lang="en-US" altLang="zh-CN" dirty="0"/>
              <a:t>Unidirection Association </a:t>
            </a:r>
            <a:r>
              <a:rPr lang="zh-CN" altLang="en-US" dirty="0"/>
              <a:t>单向关联</a:t>
            </a:r>
          </a:p>
          <a:p>
            <a:r>
              <a:rPr lang="en-US" altLang="zh-CN" dirty="0"/>
              <a:t>Dependency </a:t>
            </a:r>
            <a:r>
              <a:rPr lang="zh-CN" altLang="en-US" dirty="0"/>
              <a:t>依赖</a:t>
            </a:r>
            <a:endParaRPr lang="en-US" altLang="zh-CN" dirty="0"/>
          </a:p>
          <a:p>
            <a:r>
              <a:rPr lang="en-US" altLang="zh-CN" dirty="0"/>
              <a:t>Realize </a:t>
            </a:r>
            <a:r>
              <a:rPr lang="zh-CN" altLang="en-US" dirty="0"/>
              <a:t>实现</a:t>
            </a:r>
          </a:p>
          <a:p>
            <a:r>
              <a:rPr lang="en-US" altLang="zh-CN" dirty="0"/>
              <a:t>Generalization </a:t>
            </a:r>
            <a:r>
              <a:rPr lang="zh-CN" altLang="en-US" dirty="0"/>
              <a:t>泛化</a:t>
            </a:r>
          </a:p>
          <a:p>
            <a:r>
              <a:rPr lang="zh-CN" altLang="en-US" dirty="0"/>
              <a:t>（必须用于类之间或者用例之间，如图）</a:t>
            </a:r>
          </a:p>
        </p:txBody>
      </p:sp>
      <p:pic>
        <p:nvPicPr>
          <p:cNvPr id="10" name="图片 9">
            <a:extLst>
              <a:ext uri="{FF2B5EF4-FFF2-40B4-BE49-F238E27FC236}">
                <a16:creationId xmlns:a16="http://schemas.microsoft.com/office/drawing/2014/main" id="{CDF37C2F-E865-4B4E-846E-DB362344789D}"/>
              </a:ext>
            </a:extLst>
          </p:cNvPr>
          <p:cNvPicPr>
            <a:picLocks noChangeAspect="1"/>
          </p:cNvPicPr>
          <p:nvPr/>
        </p:nvPicPr>
        <p:blipFill>
          <a:blip r:embed="rId4"/>
          <a:stretch>
            <a:fillRect/>
          </a:stretch>
        </p:blipFill>
        <p:spPr>
          <a:xfrm>
            <a:off x="3735431" y="1874548"/>
            <a:ext cx="8170328" cy="4778651"/>
          </a:xfrm>
          <a:prstGeom prst="rect">
            <a:avLst/>
          </a:prstGeom>
        </p:spPr>
      </p:pic>
      <p:sp>
        <p:nvSpPr>
          <p:cNvPr id="11" name="文本框 10">
            <a:extLst>
              <a:ext uri="{FF2B5EF4-FFF2-40B4-BE49-F238E27FC236}">
                <a16:creationId xmlns:a16="http://schemas.microsoft.com/office/drawing/2014/main" id="{7FFEDA89-FD90-412E-92D1-6FFFB3B277B8}"/>
              </a:ext>
            </a:extLst>
          </p:cNvPr>
          <p:cNvSpPr txBox="1"/>
          <p:nvPr/>
        </p:nvSpPr>
        <p:spPr>
          <a:xfrm>
            <a:off x="5425510" y="3030266"/>
            <a:ext cx="318052" cy="369332"/>
          </a:xfrm>
          <a:prstGeom prst="rect">
            <a:avLst/>
          </a:prstGeom>
          <a:noFill/>
        </p:spPr>
        <p:txBody>
          <a:bodyPr wrap="square" rtlCol="0">
            <a:spAutoFit/>
          </a:bodyPr>
          <a:lstStyle/>
          <a:p>
            <a:r>
              <a:rPr lang="zh-CN" altLang="en-US" dirty="0"/>
              <a:t>①</a:t>
            </a:r>
          </a:p>
        </p:txBody>
      </p:sp>
      <p:sp>
        <p:nvSpPr>
          <p:cNvPr id="12" name="文本框 11">
            <a:extLst>
              <a:ext uri="{FF2B5EF4-FFF2-40B4-BE49-F238E27FC236}">
                <a16:creationId xmlns:a16="http://schemas.microsoft.com/office/drawing/2014/main" id="{73DF0567-9AA5-45FF-ACDB-59AEBEDE25A2}"/>
              </a:ext>
            </a:extLst>
          </p:cNvPr>
          <p:cNvSpPr txBox="1"/>
          <p:nvPr/>
        </p:nvSpPr>
        <p:spPr>
          <a:xfrm>
            <a:off x="5584536" y="3710609"/>
            <a:ext cx="318052" cy="369332"/>
          </a:xfrm>
          <a:prstGeom prst="rect">
            <a:avLst/>
          </a:prstGeom>
          <a:noFill/>
        </p:spPr>
        <p:txBody>
          <a:bodyPr wrap="square" rtlCol="0">
            <a:spAutoFit/>
          </a:bodyPr>
          <a:lstStyle/>
          <a:p>
            <a:r>
              <a:rPr lang="zh-CN" altLang="en-US" dirty="0"/>
              <a:t>②</a:t>
            </a:r>
          </a:p>
        </p:txBody>
      </p:sp>
      <p:sp>
        <p:nvSpPr>
          <p:cNvPr id="15" name="文本框 14">
            <a:extLst>
              <a:ext uri="{FF2B5EF4-FFF2-40B4-BE49-F238E27FC236}">
                <a16:creationId xmlns:a16="http://schemas.microsoft.com/office/drawing/2014/main" id="{7E594FEF-947B-4571-A149-6C42251D57D9}"/>
              </a:ext>
            </a:extLst>
          </p:cNvPr>
          <p:cNvSpPr txBox="1"/>
          <p:nvPr/>
        </p:nvSpPr>
        <p:spPr>
          <a:xfrm>
            <a:off x="4682893" y="4316017"/>
            <a:ext cx="318052" cy="369332"/>
          </a:xfrm>
          <a:prstGeom prst="rect">
            <a:avLst/>
          </a:prstGeom>
          <a:noFill/>
        </p:spPr>
        <p:txBody>
          <a:bodyPr wrap="square" rtlCol="0">
            <a:spAutoFit/>
          </a:bodyPr>
          <a:lstStyle/>
          <a:p>
            <a:r>
              <a:rPr lang="zh-CN" altLang="en-US" dirty="0"/>
              <a:t>④</a:t>
            </a:r>
          </a:p>
        </p:txBody>
      </p:sp>
      <p:sp>
        <p:nvSpPr>
          <p:cNvPr id="16" name="文本框 15">
            <a:extLst>
              <a:ext uri="{FF2B5EF4-FFF2-40B4-BE49-F238E27FC236}">
                <a16:creationId xmlns:a16="http://schemas.microsoft.com/office/drawing/2014/main" id="{990F7D13-AEB9-4EE7-9D20-B31F5F67630F}"/>
              </a:ext>
            </a:extLst>
          </p:cNvPr>
          <p:cNvSpPr txBox="1"/>
          <p:nvPr/>
        </p:nvSpPr>
        <p:spPr>
          <a:xfrm>
            <a:off x="8459762" y="3030266"/>
            <a:ext cx="318052" cy="369332"/>
          </a:xfrm>
          <a:prstGeom prst="rect">
            <a:avLst/>
          </a:prstGeom>
          <a:noFill/>
        </p:spPr>
        <p:txBody>
          <a:bodyPr wrap="square" rtlCol="0">
            <a:spAutoFit/>
          </a:bodyPr>
          <a:lstStyle/>
          <a:p>
            <a:r>
              <a:rPr lang="zh-CN" altLang="en-US" dirty="0"/>
              <a:t>③</a:t>
            </a:r>
          </a:p>
        </p:txBody>
      </p:sp>
    </p:spTree>
    <p:extLst>
      <p:ext uri="{BB962C8B-B14F-4D97-AF65-F5344CB8AC3E}">
        <p14:creationId xmlns:p14="http://schemas.microsoft.com/office/powerpoint/2010/main" val="1052632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4481996"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4.6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一个</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ATM</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系统的用例图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pic>
        <p:nvPicPr>
          <p:cNvPr id="6" name="图片 5">
            <a:extLst>
              <a:ext uri="{FF2B5EF4-FFF2-40B4-BE49-F238E27FC236}">
                <a16:creationId xmlns:a16="http://schemas.microsoft.com/office/drawing/2014/main" id="{70D129DA-2081-4942-B7BD-C78F45C8F7E5}"/>
              </a:ext>
            </a:extLst>
          </p:cNvPr>
          <p:cNvPicPr>
            <a:picLocks noChangeAspect="1"/>
          </p:cNvPicPr>
          <p:nvPr/>
        </p:nvPicPr>
        <p:blipFill>
          <a:blip r:embed="rId4"/>
          <a:stretch>
            <a:fillRect/>
          </a:stretch>
        </p:blipFill>
        <p:spPr>
          <a:xfrm>
            <a:off x="2556238" y="1406460"/>
            <a:ext cx="9424279" cy="4991468"/>
          </a:xfrm>
          <a:prstGeom prst="rect">
            <a:avLst/>
          </a:prstGeom>
        </p:spPr>
      </p:pic>
      <p:sp>
        <p:nvSpPr>
          <p:cNvPr id="7" name="文本框 6">
            <a:extLst>
              <a:ext uri="{FF2B5EF4-FFF2-40B4-BE49-F238E27FC236}">
                <a16:creationId xmlns:a16="http://schemas.microsoft.com/office/drawing/2014/main" id="{14AAE47A-B7B5-45E3-A12C-5D10497E0560}"/>
              </a:ext>
            </a:extLst>
          </p:cNvPr>
          <p:cNvSpPr txBox="1"/>
          <p:nvPr/>
        </p:nvSpPr>
        <p:spPr>
          <a:xfrm>
            <a:off x="247534" y="1501537"/>
            <a:ext cx="2133272" cy="5078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对于银行的客户来说</a:t>
            </a:r>
            <a:r>
              <a:rPr lang="en-US" altLang="zh-CN" dirty="0"/>
              <a:t>:</a:t>
            </a:r>
            <a:r>
              <a:rPr lang="zh-CN" altLang="en-US" dirty="0"/>
              <a:t>可以通过</a:t>
            </a:r>
            <a:r>
              <a:rPr lang="en-US" altLang="zh-CN" dirty="0"/>
              <a:t>ATM</a:t>
            </a:r>
            <a:r>
              <a:rPr lang="zh-CN" altLang="en-US" dirty="0"/>
              <a:t>机启动几个用例：存款、取款、查阅结余、付款、转帐和修改密码。</a:t>
            </a:r>
          </a:p>
          <a:p>
            <a:r>
              <a:rPr lang="zh-CN" altLang="en-US" dirty="0"/>
              <a:t>银行官员也可以启动修改密码这个用例。参与者可能是一个系统，这里信用系统就是一个参与者，因为它是在</a:t>
            </a:r>
            <a:r>
              <a:rPr lang="en-US" altLang="zh-CN" dirty="0"/>
              <a:t>ATM</a:t>
            </a:r>
            <a:r>
              <a:rPr lang="zh-CN" altLang="en-US" dirty="0"/>
              <a:t>系统之外的。箭头从用例到参与者表示用例产生一些参与者要使用的信息。</a:t>
            </a:r>
          </a:p>
          <a:p>
            <a:endParaRPr lang="zh-CN" altLang="en-US" dirty="0"/>
          </a:p>
        </p:txBody>
      </p:sp>
    </p:spTree>
    <p:extLst>
      <p:ext uri="{BB962C8B-B14F-4D97-AF65-F5344CB8AC3E}">
        <p14:creationId xmlns:p14="http://schemas.microsoft.com/office/powerpoint/2010/main" val="3221521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7498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5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创建活动图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A71FCDE1-251D-4B47-970C-B1CC5E529DAF}"/>
              </a:ext>
            </a:extLst>
          </p:cNvPr>
          <p:cNvSpPr/>
          <p:nvPr/>
        </p:nvSpPr>
        <p:spPr>
          <a:xfrm>
            <a:off x="525709" y="1481951"/>
            <a:ext cx="2425149" cy="36151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活动图显示了从活动到活动的流。</a:t>
            </a:r>
          </a:p>
          <a:p>
            <a:r>
              <a:rPr lang="zh-CN" altLang="en-US" dirty="0"/>
              <a:t>活动图可以在分析系统业务时用来演示业务流，也可以在收集系统需求的时候显示一个用例中的事件流。活动图显示了系统中某个业务或者某个用例中，要经历哪些活动，这些活动按什么顺序发生。</a:t>
            </a:r>
          </a:p>
        </p:txBody>
      </p:sp>
      <p:sp>
        <p:nvSpPr>
          <p:cNvPr id="6" name="矩形 5">
            <a:extLst>
              <a:ext uri="{FF2B5EF4-FFF2-40B4-BE49-F238E27FC236}">
                <a16:creationId xmlns:a16="http://schemas.microsoft.com/office/drawing/2014/main" id="{56A3686D-843B-45E8-A52E-731076FCDB48}"/>
              </a:ext>
            </a:extLst>
          </p:cNvPr>
          <p:cNvSpPr/>
          <p:nvPr/>
        </p:nvSpPr>
        <p:spPr>
          <a:xfrm>
            <a:off x="3556019" y="1533940"/>
            <a:ext cx="5508467" cy="14212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arenBoth"/>
            </a:pPr>
            <a:r>
              <a:rPr lang="zh-CN" altLang="en-US" dirty="0"/>
              <a:t>用于分析系统业务：在浏览器中右击</a:t>
            </a:r>
            <a:r>
              <a:rPr lang="en-US" altLang="zh-CN" dirty="0"/>
              <a:t>Use Case</a:t>
            </a:r>
            <a:r>
              <a:rPr lang="zh-CN" altLang="en-US" dirty="0"/>
              <a:t>视图，选择</a:t>
            </a:r>
            <a:r>
              <a:rPr lang="en-US" altLang="zh-CN" dirty="0"/>
              <a:t>new→activity diagram</a:t>
            </a:r>
            <a:r>
              <a:rPr lang="zh-CN" altLang="en-US" dirty="0"/>
              <a:t>。</a:t>
            </a:r>
            <a:endParaRPr lang="en-US" altLang="zh-CN" dirty="0"/>
          </a:p>
          <a:p>
            <a:pPr algn="ctr"/>
            <a:r>
              <a:rPr lang="en-US" altLang="zh-CN" dirty="0"/>
              <a:t>(2) </a:t>
            </a:r>
            <a:r>
              <a:rPr lang="zh-CN" altLang="en-US" dirty="0"/>
              <a:t>用于显示用例中的事件流：在浏览器中选中某个用例，然后右击这个用例，选择</a:t>
            </a:r>
            <a:r>
              <a:rPr lang="en-US" altLang="zh-CN" dirty="0"/>
              <a:t>new→activity diagram</a:t>
            </a:r>
            <a:r>
              <a:rPr lang="zh-CN" altLang="en-US" dirty="0"/>
              <a:t>。</a:t>
            </a:r>
          </a:p>
        </p:txBody>
      </p:sp>
      <p:pic>
        <p:nvPicPr>
          <p:cNvPr id="7" name="图片 6">
            <a:extLst>
              <a:ext uri="{FF2B5EF4-FFF2-40B4-BE49-F238E27FC236}">
                <a16:creationId xmlns:a16="http://schemas.microsoft.com/office/drawing/2014/main" id="{6930A7BA-C9D8-47E8-86B9-0AD5ABD1FF0A}"/>
              </a:ext>
            </a:extLst>
          </p:cNvPr>
          <p:cNvPicPr>
            <a:picLocks noChangeAspect="1"/>
          </p:cNvPicPr>
          <p:nvPr/>
        </p:nvPicPr>
        <p:blipFill>
          <a:blip r:embed="rId4"/>
          <a:stretch>
            <a:fillRect/>
          </a:stretch>
        </p:blipFill>
        <p:spPr>
          <a:xfrm>
            <a:off x="3539578" y="3133508"/>
            <a:ext cx="3884260" cy="3438525"/>
          </a:xfrm>
          <a:prstGeom prst="rect">
            <a:avLst/>
          </a:prstGeom>
        </p:spPr>
      </p:pic>
      <p:pic>
        <p:nvPicPr>
          <p:cNvPr id="8" name="图片 7">
            <a:extLst>
              <a:ext uri="{FF2B5EF4-FFF2-40B4-BE49-F238E27FC236}">
                <a16:creationId xmlns:a16="http://schemas.microsoft.com/office/drawing/2014/main" id="{135CEE0C-9086-491B-98A2-E10B127C8974}"/>
              </a:ext>
            </a:extLst>
          </p:cNvPr>
          <p:cNvPicPr>
            <a:picLocks noChangeAspect="1"/>
          </p:cNvPicPr>
          <p:nvPr/>
        </p:nvPicPr>
        <p:blipFill>
          <a:blip r:embed="rId5"/>
          <a:stretch>
            <a:fillRect/>
          </a:stretch>
        </p:blipFill>
        <p:spPr>
          <a:xfrm>
            <a:off x="7664311" y="3136492"/>
            <a:ext cx="4384452" cy="3251056"/>
          </a:xfrm>
          <a:prstGeom prst="rect">
            <a:avLst/>
          </a:prstGeom>
        </p:spPr>
      </p:pic>
    </p:spTree>
    <p:extLst>
      <p:ext uri="{BB962C8B-B14F-4D97-AF65-F5344CB8AC3E}">
        <p14:creationId xmlns:p14="http://schemas.microsoft.com/office/powerpoint/2010/main" val="375025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图片占位符 6"/>
          <p:cNvPicPr>
            <a:picLocks noGrp="1" noChangeAspect="1"/>
          </p:cNvPicPr>
          <p:nvPr>
            <p:ph type="pic" sz="quarter" idx="10"/>
          </p:nvPr>
        </p:nvPicPr>
        <p:blipFill rotWithShape="1">
          <a:blip r:embed="rId3" cstate="screen">
            <a:extLst>
              <a:ext uri="{BEBA8EAE-BF5A-486C-A8C5-ECC9F3942E4B}">
                <a14:imgProps xmlns:a14="http://schemas.microsoft.com/office/drawing/2010/main">
                  <a14:imgLayer r:embed="rId4">
                    <a14:imgEffect>
                      <a14:saturation sat="33000"/>
                    </a14:imgEffect>
                  </a14:imgLayer>
                </a14:imgProps>
              </a:ext>
            </a:extLst>
          </a:blip>
          <a:srcRect/>
          <a:stretch>
            <a:fillRect/>
          </a:stretch>
        </p:blipFill>
        <p:spPr>
          <a:xfrm>
            <a:off x="26005" y="0"/>
            <a:ext cx="6611444" cy="6858000"/>
          </a:xfrm>
        </p:spPr>
      </p:pic>
      <p:sp>
        <p:nvSpPr>
          <p:cNvPr id="54" name="Прямоугольник 53"/>
          <p:cNvSpPr/>
          <p:nvPr/>
        </p:nvSpPr>
        <p:spPr>
          <a:xfrm>
            <a:off x="0" y="0"/>
            <a:ext cx="6663454" cy="6858000"/>
          </a:xfrm>
          <a:prstGeom prst="rect">
            <a:avLst/>
          </a:prstGeom>
          <a:solidFill>
            <a:schemeClr val="bg2">
              <a:lumMod val="1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11" name="图片占位符 10"/>
          <p:cNvPicPr>
            <a:picLocks noGrp="1" noChangeAspect="1"/>
          </p:cNvPicPr>
          <p:nvPr>
            <p:ph type="pic" sz="quarter" idx="11"/>
          </p:nvPr>
        </p:nvPicPr>
        <p:blipFill>
          <a:blip r:embed="rId5" cstate="screen">
            <a:extLst>
              <a:ext uri="{BEBA8EAE-BF5A-486C-A8C5-ECC9F3942E4B}">
                <a14:imgProps xmlns:a14="http://schemas.microsoft.com/office/drawing/2010/main">
                  <a14:imgLayer r:embed="rId6">
                    <a14:imgEffect>
                      <a14:saturation sat="33000"/>
                    </a14:imgEffect>
                  </a14:imgLayer>
                </a14:imgProps>
              </a:ext>
            </a:extLst>
          </a:blip>
          <a:srcRect/>
          <a:stretch>
            <a:fillRect/>
          </a:stretch>
        </p:blipFill>
        <p:spPr>
          <a:xfrm>
            <a:off x="1836697" y="1924336"/>
            <a:ext cx="2797790" cy="2834912"/>
          </a:xfrm>
        </p:spPr>
      </p:pic>
      <p:sp>
        <p:nvSpPr>
          <p:cNvPr id="22" name="Овал 40">
            <a:extLst>
              <a:ext uri="{FF2B5EF4-FFF2-40B4-BE49-F238E27FC236}">
                <a16:creationId xmlns:a16="http://schemas.microsoft.com/office/drawing/2014/main" id="{7EE89917-9252-4556-8F19-5DBD9B7786D0}"/>
              </a:ext>
            </a:extLst>
          </p:cNvPr>
          <p:cNvSpPr/>
          <p:nvPr/>
        </p:nvSpPr>
        <p:spPr>
          <a:xfrm>
            <a:off x="6828544" y="1218281"/>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Прямоугольник 41">
            <a:extLst>
              <a:ext uri="{FF2B5EF4-FFF2-40B4-BE49-F238E27FC236}">
                <a16:creationId xmlns:a16="http://schemas.microsoft.com/office/drawing/2014/main" id="{4919D0EC-3551-45F4-A8C9-6EAAA1AC9589}"/>
              </a:ext>
            </a:extLst>
          </p:cNvPr>
          <p:cNvSpPr/>
          <p:nvPr/>
        </p:nvSpPr>
        <p:spPr>
          <a:xfrm>
            <a:off x="7312212" y="1824646"/>
            <a:ext cx="4737194" cy="321370"/>
          </a:xfrm>
          <a:prstGeom prst="rect">
            <a:avLst/>
          </a:prstGeom>
        </p:spPr>
        <p:txBody>
          <a:bodyPr wrap="none">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的特征与用途</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4" name="Текст 11">
            <a:extLst>
              <a:ext uri="{FF2B5EF4-FFF2-40B4-BE49-F238E27FC236}">
                <a16:creationId xmlns:a16="http://schemas.microsoft.com/office/drawing/2014/main" id="{3E031A04-C259-4696-8066-EC5B7378C0BB}"/>
              </a:ext>
            </a:extLst>
          </p:cNvPr>
          <p:cNvSpPr txBox="1"/>
          <p:nvPr/>
        </p:nvSpPr>
        <p:spPr>
          <a:xfrm>
            <a:off x="5788374" y="1036809"/>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02</a:t>
            </a:r>
          </a:p>
        </p:txBody>
      </p:sp>
      <p:sp>
        <p:nvSpPr>
          <p:cNvPr id="25" name="Овал 44">
            <a:extLst>
              <a:ext uri="{FF2B5EF4-FFF2-40B4-BE49-F238E27FC236}">
                <a16:creationId xmlns:a16="http://schemas.microsoft.com/office/drawing/2014/main" id="{C98D8C30-69C8-4C07-8C2D-4A8874AD5C35}"/>
              </a:ext>
            </a:extLst>
          </p:cNvPr>
          <p:cNvSpPr/>
          <p:nvPr/>
        </p:nvSpPr>
        <p:spPr>
          <a:xfrm>
            <a:off x="6823021" y="4836227"/>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6" name="Прямоугольник 45">
            <a:extLst>
              <a:ext uri="{FF2B5EF4-FFF2-40B4-BE49-F238E27FC236}">
                <a16:creationId xmlns:a16="http://schemas.microsoft.com/office/drawing/2014/main" id="{499AB99E-0B6A-4ED2-BA2D-01EF59598640}"/>
              </a:ext>
            </a:extLst>
          </p:cNvPr>
          <p:cNvSpPr/>
          <p:nvPr/>
        </p:nvSpPr>
        <p:spPr>
          <a:xfrm>
            <a:off x="7312211" y="2959518"/>
            <a:ext cx="4019050" cy="321370"/>
          </a:xfrm>
          <a:prstGeom prst="rect">
            <a:avLst/>
          </a:prstGeom>
        </p:spPr>
        <p:txBody>
          <a:bodyPr wrap="none">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7" name="Текст 11">
            <a:extLst>
              <a:ext uri="{FF2B5EF4-FFF2-40B4-BE49-F238E27FC236}">
                <a16:creationId xmlns:a16="http://schemas.microsoft.com/office/drawing/2014/main" id="{EC092C64-47E8-4243-9812-56EA6E09A06D}"/>
              </a:ext>
            </a:extLst>
          </p:cNvPr>
          <p:cNvSpPr txBox="1"/>
          <p:nvPr/>
        </p:nvSpPr>
        <p:spPr>
          <a:xfrm>
            <a:off x="5788374" y="2206447"/>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03</a:t>
            </a:r>
          </a:p>
        </p:txBody>
      </p:sp>
      <p:sp>
        <p:nvSpPr>
          <p:cNvPr id="28" name="Заголовок 1">
            <a:extLst>
              <a:ext uri="{FF2B5EF4-FFF2-40B4-BE49-F238E27FC236}">
                <a16:creationId xmlns:a16="http://schemas.microsoft.com/office/drawing/2014/main" id="{9F2D8FED-FAC1-46C1-AB69-F09D41730CA8}"/>
              </a:ext>
            </a:extLst>
          </p:cNvPr>
          <p:cNvSpPr txBox="1"/>
          <p:nvPr/>
        </p:nvSpPr>
        <p:spPr>
          <a:xfrm>
            <a:off x="2536794" y="2993902"/>
            <a:ext cx="1589865" cy="65303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800"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目录</a:t>
            </a:r>
            <a:endParaRPr lang="ru-RU"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9" name="Прямоугольник 36">
            <a:extLst>
              <a:ext uri="{FF2B5EF4-FFF2-40B4-BE49-F238E27FC236}">
                <a16:creationId xmlns:a16="http://schemas.microsoft.com/office/drawing/2014/main" id="{9AE45809-DE8C-4928-9A5D-0F5B4AA28A0B}"/>
              </a:ext>
            </a:extLst>
          </p:cNvPr>
          <p:cNvSpPr/>
          <p:nvPr/>
        </p:nvSpPr>
        <p:spPr>
          <a:xfrm>
            <a:off x="7312212" y="704322"/>
            <a:ext cx="3300904" cy="321370"/>
          </a:xfrm>
          <a:prstGeom prst="rect">
            <a:avLst/>
          </a:prstGeom>
        </p:spPr>
        <p:txBody>
          <a:bodyPr wrap="none">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简介</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0" name="Текст 11">
            <a:extLst>
              <a:ext uri="{FF2B5EF4-FFF2-40B4-BE49-F238E27FC236}">
                <a16:creationId xmlns:a16="http://schemas.microsoft.com/office/drawing/2014/main" id="{094A8B95-07D7-4441-888D-84D28EF9C845}"/>
              </a:ext>
            </a:extLst>
          </p:cNvPr>
          <p:cNvSpPr txBox="1"/>
          <p:nvPr/>
        </p:nvSpPr>
        <p:spPr>
          <a:xfrm>
            <a:off x="5813088" y="0"/>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01</a:t>
            </a:r>
          </a:p>
        </p:txBody>
      </p:sp>
      <p:sp>
        <p:nvSpPr>
          <p:cNvPr id="31" name="Овал 31">
            <a:extLst>
              <a:ext uri="{FF2B5EF4-FFF2-40B4-BE49-F238E27FC236}">
                <a16:creationId xmlns:a16="http://schemas.microsoft.com/office/drawing/2014/main" id="{C0D5938E-B0C2-4B13-A894-1F08C719E29E}"/>
              </a:ext>
            </a:extLst>
          </p:cNvPr>
          <p:cNvSpPr/>
          <p:nvPr/>
        </p:nvSpPr>
        <p:spPr>
          <a:xfrm>
            <a:off x="6861950" y="191072"/>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33" name="Текст 11">
            <a:extLst>
              <a:ext uri="{FF2B5EF4-FFF2-40B4-BE49-F238E27FC236}">
                <a16:creationId xmlns:a16="http://schemas.microsoft.com/office/drawing/2014/main" id="{826DDA91-20EE-43B4-AACD-7B1617900CEA}"/>
              </a:ext>
            </a:extLst>
          </p:cNvPr>
          <p:cNvSpPr txBox="1"/>
          <p:nvPr/>
        </p:nvSpPr>
        <p:spPr>
          <a:xfrm>
            <a:off x="5765646" y="4593675"/>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a:t>
            </a:r>
            <a:r>
              <a:rPr lang="en-US" altLang="zh-CN"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5</a:t>
            </a:r>
            <a:endPar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4" name="Овал 44">
            <a:extLst>
              <a:ext uri="{FF2B5EF4-FFF2-40B4-BE49-F238E27FC236}">
                <a16:creationId xmlns:a16="http://schemas.microsoft.com/office/drawing/2014/main" id="{04D47776-3DE7-4BD7-80FA-B5FA07824BA3}"/>
              </a:ext>
            </a:extLst>
          </p:cNvPr>
          <p:cNvSpPr/>
          <p:nvPr/>
        </p:nvSpPr>
        <p:spPr>
          <a:xfrm>
            <a:off x="6828544" y="2411039"/>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35" name="Прямоугольник 45">
            <a:extLst>
              <a:ext uri="{FF2B5EF4-FFF2-40B4-BE49-F238E27FC236}">
                <a16:creationId xmlns:a16="http://schemas.microsoft.com/office/drawing/2014/main" id="{35FF164A-A17F-430B-B3AE-E4B733F805F1}"/>
              </a:ext>
            </a:extLst>
          </p:cNvPr>
          <p:cNvSpPr/>
          <p:nvPr/>
        </p:nvSpPr>
        <p:spPr>
          <a:xfrm>
            <a:off x="7265720" y="5352620"/>
            <a:ext cx="4543061" cy="321370"/>
          </a:xfrm>
          <a:prstGeom prst="rect">
            <a:avLst/>
          </a:prstGeom>
        </p:spPr>
        <p:txBody>
          <a:bodyPr wrap="square">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参考文献</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6" name="Овал 44">
            <a:extLst>
              <a:ext uri="{FF2B5EF4-FFF2-40B4-BE49-F238E27FC236}">
                <a16:creationId xmlns:a16="http://schemas.microsoft.com/office/drawing/2014/main" id="{26ECD48F-0521-4298-BDA4-45548C652A31}"/>
              </a:ext>
            </a:extLst>
          </p:cNvPr>
          <p:cNvSpPr/>
          <p:nvPr/>
        </p:nvSpPr>
        <p:spPr>
          <a:xfrm>
            <a:off x="6840226" y="5937506"/>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39" name="Текст 11">
            <a:extLst>
              <a:ext uri="{FF2B5EF4-FFF2-40B4-BE49-F238E27FC236}">
                <a16:creationId xmlns:a16="http://schemas.microsoft.com/office/drawing/2014/main" id="{73A12C40-53F1-49F4-B6DE-2E1DCAC10C61}"/>
              </a:ext>
            </a:extLst>
          </p:cNvPr>
          <p:cNvSpPr txBox="1"/>
          <p:nvPr/>
        </p:nvSpPr>
        <p:spPr>
          <a:xfrm>
            <a:off x="5782851" y="5694954"/>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a:t>
            </a:r>
            <a:r>
              <a:rPr lang="en-US" altLang="zh-CN"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6</a:t>
            </a:r>
            <a:endPar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40" name="Прямоугольник 45">
            <a:extLst>
              <a:ext uri="{FF2B5EF4-FFF2-40B4-BE49-F238E27FC236}">
                <a16:creationId xmlns:a16="http://schemas.microsoft.com/office/drawing/2014/main" id="{6133A4DF-1140-4045-9EDE-50AC81A95707}"/>
              </a:ext>
            </a:extLst>
          </p:cNvPr>
          <p:cNvSpPr/>
          <p:nvPr/>
        </p:nvSpPr>
        <p:spPr>
          <a:xfrm>
            <a:off x="7282925" y="6453899"/>
            <a:ext cx="4543061" cy="321370"/>
          </a:xfrm>
          <a:prstGeom prst="rect">
            <a:avLst/>
          </a:prstGeom>
        </p:spPr>
        <p:txBody>
          <a:bodyPr wrap="square">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小组分工及评分</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44" name="Овал 44">
            <a:extLst>
              <a:ext uri="{FF2B5EF4-FFF2-40B4-BE49-F238E27FC236}">
                <a16:creationId xmlns:a16="http://schemas.microsoft.com/office/drawing/2014/main" id="{033D8661-3004-416F-9C59-14D5C78C85A4}"/>
              </a:ext>
            </a:extLst>
          </p:cNvPr>
          <p:cNvSpPr/>
          <p:nvPr/>
        </p:nvSpPr>
        <p:spPr>
          <a:xfrm>
            <a:off x="6823021" y="3676568"/>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49" name="Текст 11">
            <a:extLst>
              <a:ext uri="{FF2B5EF4-FFF2-40B4-BE49-F238E27FC236}">
                <a16:creationId xmlns:a16="http://schemas.microsoft.com/office/drawing/2014/main" id="{010907B3-3E1A-467F-B2DE-E1975802EEEA}"/>
              </a:ext>
            </a:extLst>
          </p:cNvPr>
          <p:cNvSpPr txBox="1"/>
          <p:nvPr/>
        </p:nvSpPr>
        <p:spPr>
          <a:xfrm>
            <a:off x="5765646" y="3434016"/>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04</a:t>
            </a:r>
          </a:p>
        </p:txBody>
      </p:sp>
      <p:sp>
        <p:nvSpPr>
          <p:cNvPr id="50" name="Прямоугольник 45">
            <a:extLst>
              <a:ext uri="{FF2B5EF4-FFF2-40B4-BE49-F238E27FC236}">
                <a16:creationId xmlns:a16="http://schemas.microsoft.com/office/drawing/2014/main" id="{AF77ED48-3E5F-4D4B-BDCF-9E781D583F83}"/>
              </a:ext>
            </a:extLst>
          </p:cNvPr>
          <p:cNvSpPr/>
          <p:nvPr/>
        </p:nvSpPr>
        <p:spPr>
          <a:xfrm>
            <a:off x="7265720" y="4192961"/>
            <a:ext cx="4543061" cy="321370"/>
          </a:xfrm>
          <a:prstGeom prst="rect">
            <a:avLst/>
          </a:prstGeom>
        </p:spPr>
        <p:txBody>
          <a:bodyPr wrap="square">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up)">
                                      <p:cBhvr>
                                        <p:cTn id="7" dur="3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28"/>
                                        </p:tgtEl>
                                        <p:attrNameLst>
                                          <p:attrName>style.visibility</p:attrName>
                                        </p:attrNameLst>
                                      </p:cBhvr>
                                      <p:to>
                                        <p:strVal val="visible"/>
                                      </p:to>
                                    </p:set>
                                    <p:anim calcmode="lin" valueType="num">
                                      <p:cBhvr>
                                        <p:cTn id="12" dur="25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3" dur="250" fill="hold"/>
                                        <p:tgtEl>
                                          <p:spTgt spid="28"/>
                                        </p:tgtEl>
                                        <p:attrNameLst>
                                          <p:attrName>ppt_y</p:attrName>
                                        </p:attrNameLst>
                                      </p:cBhvr>
                                      <p:tavLst>
                                        <p:tav tm="0">
                                          <p:val>
                                            <p:strVal val="#ppt_y"/>
                                          </p:val>
                                        </p:tav>
                                        <p:tav tm="100000">
                                          <p:val>
                                            <p:strVal val="#ppt_y"/>
                                          </p:val>
                                        </p:tav>
                                      </p:tavLst>
                                    </p:anim>
                                    <p:anim calcmode="lin" valueType="num">
                                      <p:cBhvr>
                                        <p:cTn id="14" dur="25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5" dur="25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50" tmFilter="0,0; .5, 1; 1, 1"/>
                                        <p:tgtEl>
                                          <p:spTgt spid="28"/>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additive="base">
                                        <p:cTn id="21" dur="400" fill="hold"/>
                                        <p:tgtEl>
                                          <p:spTgt spid="31"/>
                                        </p:tgtEl>
                                        <p:attrNameLst>
                                          <p:attrName>ppt_x</p:attrName>
                                        </p:attrNameLst>
                                      </p:cBhvr>
                                      <p:tavLst>
                                        <p:tav tm="0">
                                          <p:val>
                                            <p:strVal val="0-#ppt_w/2"/>
                                          </p:val>
                                        </p:tav>
                                        <p:tav tm="100000">
                                          <p:val>
                                            <p:strVal val="#ppt_x"/>
                                          </p:val>
                                        </p:tav>
                                      </p:tavLst>
                                    </p:anim>
                                    <p:anim calcmode="lin" valueType="num">
                                      <p:cBhvr additive="base">
                                        <p:cTn id="22" dur="4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up)">
                                      <p:cBhvr>
                                        <p:cTn id="27" dur="400"/>
                                        <p:tgtEl>
                                          <p:spTgt spid="3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wipe(up)">
                                      <p:cBhvr>
                                        <p:cTn id="32" dur="4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400" fill="hold"/>
                                        <p:tgtEl>
                                          <p:spTgt spid="22"/>
                                        </p:tgtEl>
                                        <p:attrNameLst>
                                          <p:attrName>ppt_x</p:attrName>
                                        </p:attrNameLst>
                                      </p:cBhvr>
                                      <p:tavLst>
                                        <p:tav tm="0">
                                          <p:val>
                                            <p:strVal val="0-#ppt_w/2"/>
                                          </p:val>
                                        </p:tav>
                                        <p:tav tm="100000">
                                          <p:val>
                                            <p:strVal val="#ppt_x"/>
                                          </p:val>
                                        </p:tav>
                                      </p:tavLst>
                                    </p:anim>
                                    <p:anim calcmode="lin" valueType="num">
                                      <p:cBhvr additive="base">
                                        <p:cTn id="38" dur="4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grpId="0" nodeType="click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wipe(up)">
                                      <p:cBhvr>
                                        <p:cTn id="43" dur="400"/>
                                        <p:tgtEl>
                                          <p:spTgt spid="24"/>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grpId="0" nodeType="click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up)">
                                      <p:cBhvr>
                                        <p:cTn id="48" dur="400"/>
                                        <p:tgtEl>
                                          <p:spTgt spid="23"/>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grpId="0" nodeType="clickEffect">
                                  <p:stCondLst>
                                    <p:cond delay="0"/>
                                  </p:stCondLst>
                                  <p:childTnLst>
                                    <p:set>
                                      <p:cBhvr>
                                        <p:cTn id="52" dur="1" fill="hold">
                                          <p:stCondLst>
                                            <p:cond delay="0"/>
                                          </p:stCondLst>
                                        </p:cTn>
                                        <p:tgtEl>
                                          <p:spTgt spid="34"/>
                                        </p:tgtEl>
                                        <p:attrNameLst>
                                          <p:attrName>style.visibility</p:attrName>
                                        </p:attrNameLst>
                                      </p:cBhvr>
                                      <p:to>
                                        <p:strVal val="visible"/>
                                      </p:to>
                                    </p:set>
                                    <p:anim calcmode="lin" valueType="num">
                                      <p:cBhvr additive="base">
                                        <p:cTn id="53" dur="400" fill="hold"/>
                                        <p:tgtEl>
                                          <p:spTgt spid="34"/>
                                        </p:tgtEl>
                                        <p:attrNameLst>
                                          <p:attrName>ppt_x</p:attrName>
                                        </p:attrNameLst>
                                      </p:cBhvr>
                                      <p:tavLst>
                                        <p:tav tm="0">
                                          <p:val>
                                            <p:strVal val="0-#ppt_w/2"/>
                                          </p:val>
                                        </p:tav>
                                        <p:tav tm="100000">
                                          <p:val>
                                            <p:strVal val="#ppt_x"/>
                                          </p:val>
                                        </p:tav>
                                      </p:tavLst>
                                    </p:anim>
                                    <p:anim calcmode="lin" valueType="num">
                                      <p:cBhvr additive="base">
                                        <p:cTn id="54" dur="40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grpId="0" nodeType="click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wipe(up)">
                                      <p:cBhvr>
                                        <p:cTn id="59" dur="400"/>
                                        <p:tgtEl>
                                          <p:spTgt spid="2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grpId="0" nodeType="click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wipe(up)">
                                      <p:cBhvr>
                                        <p:cTn id="64" dur="400"/>
                                        <p:tgtEl>
                                          <p:spTgt spid="26"/>
                                        </p:tgtEl>
                                      </p:cBhvr>
                                    </p:animEffect>
                                  </p:childTnLst>
                                </p:cTn>
                              </p:par>
                            </p:childTnLst>
                          </p:cTn>
                        </p:par>
                      </p:childTnLst>
                    </p:cTn>
                  </p:par>
                  <p:par>
                    <p:cTn id="65" fill="hold">
                      <p:stCondLst>
                        <p:cond delay="indefinite"/>
                      </p:stCondLst>
                      <p:childTnLst>
                        <p:par>
                          <p:cTn id="66" fill="hold">
                            <p:stCondLst>
                              <p:cond delay="0"/>
                            </p:stCondLst>
                            <p:childTnLst>
                              <p:par>
                                <p:cTn id="67" presetID="2" presetClass="entr" presetSubtype="8" fill="hold" grpId="0" nodeType="clickEffect">
                                  <p:stCondLst>
                                    <p:cond delay="0"/>
                                  </p:stCondLst>
                                  <p:childTnLst>
                                    <p:set>
                                      <p:cBhvr>
                                        <p:cTn id="68" dur="1" fill="hold">
                                          <p:stCondLst>
                                            <p:cond delay="0"/>
                                          </p:stCondLst>
                                        </p:cTn>
                                        <p:tgtEl>
                                          <p:spTgt spid="44"/>
                                        </p:tgtEl>
                                        <p:attrNameLst>
                                          <p:attrName>style.visibility</p:attrName>
                                        </p:attrNameLst>
                                      </p:cBhvr>
                                      <p:to>
                                        <p:strVal val="visible"/>
                                      </p:to>
                                    </p:set>
                                    <p:anim calcmode="lin" valueType="num">
                                      <p:cBhvr additive="base">
                                        <p:cTn id="69" dur="400" fill="hold"/>
                                        <p:tgtEl>
                                          <p:spTgt spid="44"/>
                                        </p:tgtEl>
                                        <p:attrNameLst>
                                          <p:attrName>ppt_x</p:attrName>
                                        </p:attrNameLst>
                                      </p:cBhvr>
                                      <p:tavLst>
                                        <p:tav tm="0">
                                          <p:val>
                                            <p:strVal val="0-#ppt_w/2"/>
                                          </p:val>
                                        </p:tav>
                                        <p:tav tm="100000">
                                          <p:val>
                                            <p:strVal val="#ppt_x"/>
                                          </p:val>
                                        </p:tav>
                                      </p:tavLst>
                                    </p:anim>
                                    <p:anim calcmode="lin" valueType="num">
                                      <p:cBhvr additive="base">
                                        <p:cTn id="70" dur="400" fill="hold"/>
                                        <p:tgtEl>
                                          <p:spTgt spid="44"/>
                                        </p:tgtEl>
                                        <p:attrNameLst>
                                          <p:attrName>ppt_y</p:attrName>
                                        </p:attrNameLst>
                                      </p:cBhvr>
                                      <p:tavLst>
                                        <p:tav tm="0">
                                          <p:val>
                                            <p:strVal val="#ppt_y"/>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2" presetClass="entr" presetSubtype="1" fill="hold" grpId="0" nodeType="clickEffect">
                                  <p:stCondLst>
                                    <p:cond delay="0"/>
                                  </p:stCondLst>
                                  <p:childTnLst>
                                    <p:set>
                                      <p:cBhvr>
                                        <p:cTn id="74" dur="1" fill="hold">
                                          <p:stCondLst>
                                            <p:cond delay="0"/>
                                          </p:stCondLst>
                                        </p:cTn>
                                        <p:tgtEl>
                                          <p:spTgt spid="49"/>
                                        </p:tgtEl>
                                        <p:attrNameLst>
                                          <p:attrName>style.visibility</p:attrName>
                                        </p:attrNameLst>
                                      </p:cBhvr>
                                      <p:to>
                                        <p:strVal val="visible"/>
                                      </p:to>
                                    </p:set>
                                    <p:animEffect transition="in" filter="wipe(up)">
                                      <p:cBhvr>
                                        <p:cTn id="75" dur="400"/>
                                        <p:tgtEl>
                                          <p:spTgt spid="49"/>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1" fill="hold" grpId="0" nodeType="clickEffect">
                                  <p:stCondLst>
                                    <p:cond delay="0"/>
                                  </p:stCondLst>
                                  <p:childTnLst>
                                    <p:set>
                                      <p:cBhvr>
                                        <p:cTn id="79" dur="1" fill="hold">
                                          <p:stCondLst>
                                            <p:cond delay="0"/>
                                          </p:stCondLst>
                                        </p:cTn>
                                        <p:tgtEl>
                                          <p:spTgt spid="50"/>
                                        </p:tgtEl>
                                        <p:attrNameLst>
                                          <p:attrName>style.visibility</p:attrName>
                                        </p:attrNameLst>
                                      </p:cBhvr>
                                      <p:to>
                                        <p:strVal val="visible"/>
                                      </p:to>
                                    </p:set>
                                    <p:animEffect transition="in" filter="wipe(up)">
                                      <p:cBhvr>
                                        <p:cTn id="80" dur="400"/>
                                        <p:tgtEl>
                                          <p:spTgt spid="50"/>
                                        </p:tgtEl>
                                      </p:cBhvr>
                                    </p:animEffect>
                                  </p:childTnLst>
                                </p:cTn>
                              </p:par>
                            </p:childTnLst>
                          </p:cTn>
                        </p:par>
                      </p:childTnLst>
                    </p:cTn>
                  </p:par>
                  <p:par>
                    <p:cTn id="81" fill="hold">
                      <p:stCondLst>
                        <p:cond delay="indefinite"/>
                      </p:stCondLst>
                      <p:childTnLst>
                        <p:par>
                          <p:cTn id="82" fill="hold">
                            <p:stCondLst>
                              <p:cond delay="0"/>
                            </p:stCondLst>
                            <p:childTnLst>
                              <p:par>
                                <p:cTn id="83" presetID="2" presetClass="entr" presetSubtype="8" fill="hold" grpId="0" nodeType="clickEffect">
                                  <p:stCondLst>
                                    <p:cond delay="0"/>
                                  </p:stCondLst>
                                  <p:childTnLst>
                                    <p:set>
                                      <p:cBhvr>
                                        <p:cTn id="84" dur="1" fill="hold">
                                          <p:stCondLst>
                                            <p:cond delay="0"/>
                                          </p:stCondLst>
                                        </p:cTn>
                                        <p:tgtEl>
                                          <p:spTgt spid="25"/>
                                        </p:tgtEl>
                                        <p:attrNameLst>
                                          <p:attrName>style.visibility</p:attrName>
                                        </p:attrNameLst>
                                      </p:cBhvr>
                                      <p:to>
                                        <p:strVal val="visible"/>
                                      </p:to>
                                    </p:set>
                                    <p:anim calcmode="lin" valueType="num">
                                      <p:cBhvr additive="base">
                                        <p:cTn id="85" dur="400" fill="hold"/>
                                        <p:tgtEl>
                                          <p:spTgt spid="25"/>
                                        </p:tgtEl>
                                        <p:attrNameLst>
                                          <p:attrName>ppt_x</p:attrName>
                                        </p:attrNameLst>
                                      </p:cBhvr>
                                      <p:tavLst>
                                        <p:tav tm="0">
                                          <p:val>
                                            <p:strVal val="0-#ppt_w/2"/>
                                          </p:val>
                                        </p:tav>
                                        <p:tav tm="100000">
                                          <p:val>
                                            <p:strVal val="#ppt_x"/>
                                          </p:val>
                                        </p:tav>
                                      </p:tavLst>
                                    </p:anim>
                                    <p:anim calcmode="lin" valueType="num">
                                      <p:cBhvr additive="base">
                                        <p:cTn id="86" dur="4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2" presetClass="entr" presetSubtype="1" fill="hold" grpId="0" nodeType="click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wipe(up)">
                                      <p:cBhvr>
                                        <p:cTn id="91" dur="400"/>
                                        <p:tgtEl>
                                          <p:spTgt spid="33"/>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1" fill="hold" grpId="0" nodeType="click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wipe(up)">
                                      <p:cBhvr>
                                        <p:cTn id="96" dur="400"/>
                                        <p:tgtEl>
                                          <p:spTgt spid="35"/>
                                        </p:tgtEl>
                                      </p:cBhvr>
                                    </p:animEffect>
                                  </p:childTnLst>
                                </p:cTn>
                              </p:par>
                            </p:childTnLst>
                          </p:cTn>
                        </p:par>
                      </p:childTnLst>
                    </p:cTn>
                  </p:par>
                  <p:par>
                    <p:cTn id="97" fill="hold">
                      <p:stCondLst>
                        <p:cond delay="indefinite"/>
                      </p:stCondLst>
                      <p:childTnLst>
                        <p:par>
                          <p:cTn id="98" fill="hold">
                            <p:stCondLst>
                              <p:cond delay="0"/>
                            </p:stCondLst>
                            <p:childTnLst>
                              <p:par>
                                <p:cTn id="99" presetID="2" presetClass="entr" presetSubtype="8" fill="hold" grpId="0" nodeType="clickEffect">
                                  <p:stCondLst>
                                    <p:cond delay="0"/>
                                  </p:stCondLst>
                                  <p:childTnLst>
                                    <p:set>
                                      <p:cBhvr>
                                        <p:cTn id="100" dur="1" fill="hold">
                                          <p:stCondLst>
                                            <p:cond delay="0"/>
                                          </p:stCondLst>
                                        </p:cTn>
                                        <p:tgtEl>
                                          <p:spTgt spid="36"/>
                                        </p:tgtEl>
                                        <p:attrNameLst>
                                          <p:attrName>style.visibility</p:attrName>
                                        </p:attrNameLst>
                                      </p:cBhvr>
                                      <p:to>
                                        <p:strVal val="visible"/>
                                      </p:to>
                                    </p:set>
                                    <p:anim calcmode="lin" valueType="num">
                                      <p:cBhvr additive="base">
                                        <p:cTn id="101" dur="400" fill="hold"/>
                                        <p:tgtEl>
                                          <p:spTgt spid="36"/>
                                        </p:tgtEl>
                                        <p:attrNameLst>
                                          <p:attrName>ppt_x</p:attrName>
                                        </p:attrNameLst>
                                      </p:cBhvr>
                                      <p:tavLst>
                                        <p:tav tm="0">
                                          <p:val>
                                            <p:strVal val="0-#ppt_w/2"/>
                                          </p:val>
                                        </p:tav>
                                        <p:tav tm="100000">
                                          <p:val>
                                            <p:strVal val="#ppt_x"/>
                                          </p:val>
                                        </p:tav>
                                      </p:tavLst>
                                    </p:anim>
                                    <p:anim calcmode="lin" valueType="num">
                                      <p:cBhvr additive="base">
                                        <p:cTn id="102" dur="400" fill="hold"/>
                                        <p:tgtEl>
                                          <p:spTgt spid="36"/>
                                        </p:tgtEl>
                                        <p:attrNameLst>
                                          <p:attrName>ppt_y</p:attrName>
                                        </p:attrNameLst>
                                      </p:cBhvr>
                                      <p:tavLst>
                                        <p:tav tm="0">
                                          <p:val>
                                            <p:strVal val="#ppt_y"/>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22" presetClass="entr" presetSubtype="1" fill="hold" grpId="0" nodeType="clickEffect">
                                  <p:stCondLst>
                                    <p:cond delay="0"/>
                                  </p:stCondLst>
                                  <p:childTnLst>
                                    <p:set>
                                      <p:cBhvr>
                                        <p:cTn id="106" dur="1" fill="hold">
                                          <p:stCondLst>
                                            <p:cond delay="0"/>
                                          </p:stCondLst>
                                        </p:cTn>
                                        <p:tgtEl>
                                          <p:spTgt spid="39"/>
                                        </p:tgtEl>
                                        <p:attrNameLst>
                                          <p:attrName>style.visibility</p:attrName>
                                        </p:attrNameLst>
                                      </p:cBhvr>
                                      <p:to>
                                        <p:strVal val="visible"/>
                                      </p:to>
                                    </p:set>
                                    <p:animEffect transition="in" filter="wipe(up)">
                                      <p:cBhvr>
                                        <p:cTn id="107" dur="400"/>
                                        <p:tgtEl>
                                          <p:spTgt spid="39"/>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1" fill="hold" grpId="0" nodeType="clickEffect">
                                  <p:stCondLst>
                                    <p:cond delay="0"/>
                                  </p:stCondLst>
                                  <p:childTnLst>
                                    <p:set>
                                      <p:cBhvr>
                                        <p:cTn id="111" dur="1" fill="hold">
                                          <p:stCondLst>
                                            <p:cond delay="0"/>
                                          </p:stCondLst>
                                        </p:cTn>
                                        <p:tgtEl>
                                          <p:spTgt spid="40"/>
                                        </p:tgtEl>
                                        <p:attrNameLst>
                                          <p:attrName>style.visibility</p:attrName>
                                        </p:attrNameLst>
                                      </p:cBhvr>
                                      <p:to>
                                        <p:strVal val="visible"/>
                                      </p:to>
                                    </p:set>
                                    <p:animEffect transition="in" filter="wipe(up)">
                                      <p:cBhvr>
                                        <p:cTn id="112" dur="4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22" grpId="0" animBg="1"/>
      <p:bldP spid="23" grpId="0"/>
      <p:bldP spid="24" grpId="0"/>
      <p:bldP spid="25" grpId="0" animBg="1"/>
      <p:bldP spid="26" grpId="0"/>
      <p:bldP spid="27" grpId="0"/>
      <p:bldP spid="28" grpId="0"/>
      <p:bldP spid="29" grpId="0"/>
      <p:bldP spid="30" grpId="0"/>
      <p:bldP spid="31" grpId="0" animBg="1"/>
      <p:bldP spid="33" grpId="0"/>
      <p:bldP spid="34" grpId="0" animBg="1"/>
      <p:bldP spid="35" grpId="0"/>
      <p:bldP spid="36" grpId="0" animBg="1"/>
      <p:bldP spid="39" grpId="0"/>
      <p:bldP spid="40" grpId="0"/>
      <p:bldP spid="44" grpId="0" animBg="1"/>
      <p:bldP spid="49" grpId="0"/>
      <p:bldP spid="5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941557"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6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增加泳道</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A3CCA964-68C1-4083-B1F9-853AC4AC92EE}"/>
              </a:ext>
            </a:extLst>
          </p:cNvPr>
          <p:cNvSpPr/>
          <p:nvPr/>
        </p:nvSpPr>
        <p:spPr>
          <a:xfrm>
            <a:off x="545700" y="1914139"/>
            <a:ext cx="2796209" cy="41298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泳道是框图里的竖段，包含特定人员或组织要进行的所有活动。</a:t>
            </a:r>
            <a:endParaRPr lang="en-US" altLang="zh-CN" dirty="0"/>
          </a:p>
          <a:p>
            <a:endParaRPr lang="zh-CN" altLang="en-US" dirty="0"/>
          </a:p>
          <a:p>
            <a:r>
              <a:rPr lang="zh-CN" altLang="en-US" dirty="0"/>
              <a:t>可以把框图分为多个泳道（如图），每个泳道对应每个人员或组织。</a:t>
            </a:r>
            <a:br>
              <a:rPr lang="zh-CN" altLang="en-US" dirty="0"/>
            </a:br>
            <a:r>
              <a:rPr lang="zh-CN" altLang="en-US" dirty="0"/>
              <a:t>在工具栏选择</a:t>
            </a:r>
            <a:r>
              <a:rPr lang="en-US" altLang="zh-CN" dirty="0"/>
              <a:t>swimlane</a:t>
            </a:r>
            <a:r>
              <a:rPr lang="zh-CN" altLang="en-US" dirty="0"/>
              <a:t>按钮，然后单击框图增加泳道，最后用人员或组织给泳道命名。</a:t>
            </a:r>
            <a:endParaRPr lang="en-US" altLang="zh-CN" dirty="0"/>
          </a:p>
          <a:p>
            <a:endParaRPr lang="en-US" altLang="zh-CN" dirty="0"/>
          </a:p>
          <a:p>
            <a:r>
              <a:rPr lang="zh-CN" altLang="en-US" dirty="0"/>
              <a:t>注意</a:t>
            </a:r>
            <a:r>
              <a:rPr lang="en-US" altLang="zh-CN" dirty="0"/>
              <a:t>:</a:t>
            </a:r>
            <a:r>
              <a:rPr lang="zh-CN" altLang="en-US" dirty="0"/>
              <a:t>先创建一个活动图，才会有</a:t>
            </a:r>
            <a:r>
              <a:rPr lang="en-US" altLang="zh-CN" dirty="0"/>
              <a:t>swimlane</a:t>
            </a:r>
            <a:endParaRPr lang="zh-CN" altLang="en-US" dirty="0"/>
          </a:p>
        </p:txBody>
      </p:sp>
      <p:pic>
        <p:nvPicPr>
          <p:cNvPr id="6" name="图片 5">
            <a:extLst>
              <a:ext uri="{FF2B5EF4-FFF2-40B4-BE49-F238E27FC236}">
                <a16:creationId xmlns:a16="http://schemas.microsoft.com/office/drawing/2014/main" id="{2749D0BD-65E8-4313-90F9-0E933EF040EF}"/>
              </a:ext>
            </a:extLst>
          </p:cNvPr>
          <p:cNvPicPr>
            <a:picLocks noChangeAspect="1"/>
          </p:cNvPicPr>
          <p:nvPr/>
        </p:nvPicPr>
        <p:blipFill>
          <a:blip r:embed="rId4"/>
          <a:stretch>
            <a:fillRect/>
          </a:stretch>
        </p:blipFill>
        <p:spPr>
          <a:xfrm>
            <a:off x="3794844" y="1914139"/>
            <a:ext cx="8209796" cy="4274626"/>
          </a:xfrm>
          <a:prstGeom prst="rect">
            <a:avLst/>
          </a:prstGeom>
        </p:spPr>
      </p:pic>
    </p:spTree>
    <p:extLst>
      <p:ext uri="{BB962C8B-B14F-4D97-AF65-F5344CB8AC3E}">
        <p14:creationId xmlns:p14="http://schemas.microsoft.com/office/powerpoint/2010/main" val="3240305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941557"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建立类图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FB724B1E-D98C-4AAC-9960-E20732E13B74}"/>
              </a:ext>
            </a:extLst>
          </p:cNvPr>
          <p:cNvSpPr/>
          <p:nvPr/>
        </p:nvSpPr>
        <p:spPr>
          <a:xfrm>
            <a:off x="954157" y="1961321"/>
            <a:ext cx="3074504" cy="4280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类图显示系统之中类和类之间的交互。</a:t>
            </a:r>
            <a:endParaRPr lang="en-US" altLang="zh-CN" dirty="0"/>
          </a:p>
          <a:p>
            <a:pPr algn="ctr"/>
            <a:endParaRPr lang="en-US" altLang="zh-CN" dirty="0"/>
          </a:p>
          <a:p>
            <a:r>
              <a:rPr lang="zh-CN" altLang="en-US" dirty="0"/>
              <a:t>在</a:t>
            </a:r>
            <a:r>
              <a:rPr lang="en-US" altLang="zh-CN" dirty="0"/>
              <a:t>Rational Rose</a:t>
            </a:r>
            <a:r>
              <a:rPr lang="zh-CN" altLang="en-US" dirty="0"/>
              <a:t>中可以通过几种途径来创建类。最简单的方法是利用模型的</a:t>
            </a:r>
            <a:r>
              <a:rPr lang="en-US" altLang="zh-CN" dirty="0"/>
              <a:t>Logic</a:t>
            </a:r>
            <a:r>
              <a:rPr lang="zh-CN" altLang="en-US" dirty="0"/>
              <a:t>视图中的类图标和绘图工具，在图中创建一个类。</a:t>
            </a:r>
            <a:endParaRPr lang="en-US" altLang="zh-CN" dirty="0"/>
          </a:p>
          <a:p>
            <a:r>
              <a:rPr lang="zh-CN" altLang="en-US" dirty="0"/>
              <a:t>或者，在浏览器中选择一个包并使用快捷菜单的</a:t>
            </a:r>
            <a:r>
              <a:rPr lang="en-US" altLang="zh-CN" dirty="0"/>
              <a:t>new→class</a:t>
            </a:r>
            <a:r>
              <a:rPr lang="zh-CN" altLang="en-US" dirty="0"/>
              <a:t>。一旦创建了一个类，就可以通过双击打开它的对话框并在</a:t>
            </a:r>
            <a:r>
              <a:rPr lang="en-US" altLang="zh-CN" dirty="0"/>
              <a:t>Documentation</a:t>
            </a:r>
            <a:r>
              <a:rPr lang="zh-CN" altLang="en-US" dirty="0"/>
              <a:t>字段中添加文本来对这个类进行说明。</a:t>
            </a:r>
          </a:p>
        </p:txBody>
      </p:sp>
      <p:pic>
        <p:nvPicPr>
          <p:cNvPr id="6" name="图片 5">
            <a:extLst>
              <a:ext uri="{FF2B5EF4-FFF2-40B4-BE49-F238E27FC236}">
                <a16:creationId xmlns:a16="http://schemas.microsoft.com/office/drawing/2014/main" id="{9E017DAE-3670-4ECA-BCF2-BE053B360009}"/>
              </a:ext>
            </a:extLst>
          </p:cNvPr>
          <p:cNvPicPr>
            <a:picLocks noChangeAspect="1"/>
          </p:cNvPicPr>
          <p:nvPr/>
        </p:nvPicPr>
        <p:blipFill>
          <a:blip r:embed="rId4"/>
          <a:stretch>
            <a:fillRect/>
          </a:stretch>
        </p:blipFill>
        <p:spPr>
          <a:xfrm>
            <a:off x="4644607" y="1961321"/>
            <a:ext cx="6593236" cy="3523215"/>
          </a:xfrm>
          <a:prstGeom prst="rect">
            <a:avLst/>
          </a:prstGeom>
        </p:spPr>
      </p:pic>
      <p:sp>
        <p:nvSpPr>
          <p:cNvPr id="10" name="矩形 9">
            <a:extLst>
              <a:ext uri="{FF2B5EF4-FFF2-40B4-BE49-F238E27FC236}">
                <a16:creationId xmlns:a16="http://schemas.microsoft.com/office/drawing/2014/main" id="{03EE627B-3ACF-45DF-9B77-3BEB8878E588}"/>
              </a:ext>
            </a:extLst>
          </p:cNvPr>
          <p:cNvSpPr/>
          <p:nvPr/>
        </p:nvSpPr>
        <p:spPr>
          <a:xfrm>
            <a:off x="8176591" y="3269974"/>
            <a:ext cx="2875722" cy="281609"/>
          </a:xfrm>
          <a:prstGeom prst="rect">
            <a:avLst/>
          </a:prstGeom>
          <a:solidFill>
            <a:srgbClr val="818181"/>
          </a:solidFill>
          <a:ln>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80508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353529"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创建方法</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1060174" y="2266122"/>
            <a:ext cx="2226365" cy="25974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 </a:t>
            </a:r>
            <a:r>
              <a:rPr lang="zh-CN" altLang="en-US" dirty="0"/>
              <a:t>选择浏览器中或类图上的类。</a:t>
            </a:r>
            <a:br>
              <a:rPr lang="zh-CN" altLang="en-US" dirty="0"/>
            </a:br>
            <a:r>
              <a:rPr lang="en-US" altLang="zh-CN" dirty="0"/>
              <a:t>(2) </a:t>
            </a:r>
            <a:r>
              <a:rPr lang="zh-CN" altLang="en-US" dirty="0"/>
              <a:t>使用快捷菜单的</a:t>
            </a:r>
            <a:r>
              <a:rPr lang="en-US" altLang="zh-CN" dirty="0" err="1"/>
              <a:t>new→Operation</a:t>
            </a:r>
            <a:br>
              <a:rPr lang="zh-CN" altLang="en-US" dirty="0"/>
            </a:br>
            <a:r>
              <a:rPr lang="en-US" altLang="zh-CN" dirty="0"/>
              <a:t>(3) </a:t>
            </a:r>
            <a:r>
              <a:rPr lang="zh-CN" altLang="en-US" dirty="0"/>
              <a:t>输入方法的名字，可在</a:t>
            </a:r>
            <a:r>
              <a:rPr lang="en-US" altLang="zh-CN" dirty="0"/>
              <a:t>Documentation</a:t>
            </a:r>
            <a:r>
              <a:rPr lang="zh-CN" altLang="en-US" dirty="0"/>
              <a:t>字段中为该方法输入描述其目的的简要说明。</a:t>
            </a:r>
          </a:p>
        </p:txBody>
      </p:sp>
      <p:pic>
        <p:nvPicPr>
          <p:cNvPr id="6" name="图片 5">
            <a:extLst>
              <a:ext uri="{FF2B5EF4-FFF2-40B4-BE49-F238E27FC236}">
                <a16:creationId xmlns:a16="http://schemas.microsoft.com/office/drawing/2014/main" id="{3CBF3403-8BB0-4976-BD73-1374E8C2F720}"/>
              </a:ext>
            </a:extLst>
          </p:cNvPr>
          <p:cNvPicPr>
            <a:picLocks noChangeAspect="1"/>
          </p:cNvPicPr>
          <p:nvPr/>
        </p:nvPicPr>
        <p:blipFill>
          <a:blip r:embed="rId4"/>
          <a:stretch>
            <a:fillRect/>
          </a:stretch>
        </p:blipFill>
        <p:spPr>
          <a:xfrm>
            <a:off x="3733923" y="1481122"/>
            <a:ext cx="7819867" cy="3631095"/>
          </a:xfrm>
          <a:prstGeom prst="rect">
            <a:avLst/>
          </a:prstGeom>
        </p:spPr>
      </p:pic>
      <p:sp>
        <p:nvSpPr>
          <p:cNvPr id="7" name="矩形 6">
            <a:extLst>
              <a:ext uri="{FF2B5EF4-FFF2-40B4-BE49-F238E27FC236}">
                <a16:creationId xmlns:a16="http://schemas.microsoft.com/office/drawing/2014/main" id="{13C85242-5313-4F8C-AF92-2A8FEF5B6E2D}"/>
              </a:ext>
            </a:extLst>
          </p:cNvPr>
          <p:cNvSpPr/>
          <p:nvPr/>
        </p:nvSpPr>
        <p:spPr>
          <a:xfrm>
            <a:off x="6713976" y="3137643"/>
            <a:ext cx="2676939" cy="318052"/>
          </a:xfrm>
          <a:prstGeom prst="rect">
            <a:avLst/>
          </a:prstGeom>
          <a:solidFill>
            <a:srgbClr val="818181"/>
          </a:solidFill>
          <a:ln>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875120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353529"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创建属性</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1060174" y="2266122"/>
            <a:ext cx="2226365" cy="25974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 </a:t>
            </a:r>
            <a:r>
              <a:rPr lang="zh-CN" altLang="en-US" dirty="0"/>
              <a:t>选择浏览器中或类图上的类。</a:t>
            </a:r>
            <a:br>
              <a:rPr lang="zh-CN" altLang="en-US" dirty="0"/>
            </a:br>
            <a:r>
              <a:rPr lang="en-US" altLang="zh-CN" dirty="0"/>
              <a:t>(2) </a:t>
            </a:r>
            <a:r>
              <a:rPr lang="zh-CN" altLang="en-US" dirty="0"/>
              <a:t>使用快捷菜单的</a:t>
            </a:r>
            <a:r>
              <a:rPr lang="en-US" altLang="zh-CN" dirty="0" err="1"/>
              <a:t>new→Attribute</a:t>
            </a:r>
            <a:r>
              <a:rPr lang="zh-CN" altLang="en-US" dirty="0"/>
              <a:t>。</a:t>
            </a:r>
            <a:br>
              <a:rPr lang="zh-CN" altLang="en-US" dirty="0"/>
            </a:br>
            <a:r>
              <a:rPr lang="en-US" altLang="zh-CN" dirty="0"/>
              <a:t>(3) </a:t>
            </a:r>
            <a:r>
              <a:rPr lang="zh-CN" altLang="en-US" dirty="0"/>
              <a:t>输入属性的名字，可在</a:t>
            </a:r>
            <a:r>
              <a:rPr lang="en-US" altLang="zh-CN" dirty="0"/>
              <a:t>Documentation</a:t>
            </a:r>
            <a:r>
              <a:rPr lang="zh-CN" altLang="en-US" dirty="0"/>
              <a:t>字段中为该属性输入描述其目的的简要说明。</a:t>
            </a:r>
          </a:p>
        </p:txBody>
      </p:sp>
      <p:pic>
        <p:nvPicPr>
          <p:cNvPr id="11" name="图片 10">
            <a:extLst>
              <a:ext uri="{FF2B5EF4-FFF2-40B4-BE49-F238E27FC236}">
                <a16:creationId xmlns:a16="http://schemas.microsoft.com/office/drawing/2014/main" id="{70A59A65-521C-4319-9C84-AD3E91F9E078}"/>
              </a:ext>
            </a:extLst>
          </p:cNvPr>
          <p:cNvPicPr>
            <a:picLocks noChangeAspect="1"/>
          </p:cNvPicPr>
          <p:nvPr/>
        </p:nvPicPr>
        <p:blipFill>
          <a:blip r:embed="rId4"/>
          <a:stretch>
            <a:fillRect/>
          </a:stretch>
        </p:blipFill>
        <p:spPr>
          <a:xfrm>
            <a:off x="3733923" y="1443261"/>
            <a:ext cx="7819867" cy="3631095"/>
          </a:xfrm>
          <a:prstGeom prst="rect">
            <a:avLst/>
          </a:prstGeom>
        </p:spPr>
      </p:pic>
      <p:sp>
        <p:nvSpPr>
          <p:cNvPr id="12" name="矩形 11">
            <a:extLst>
              <a:ext uri="{FF2B5EF4-FFF2-40B4-BE49-F238E27FC236}">
                <a16:creationId xmlns:a16="http://schemas.microsoft.com/office/drawing/2014/main" id="{500518BF-C7E0-4A17-B5EA-B380431D9816}"/>
              </a:ext>
            </a:extLst>
          </p:cNvPr>
          <p:cNvSpPr/>
          <p:nvPr/>
        </p:nvSpPr>
        <p:spPr>
          <a:xfrm>
            <a:off x="6713976" y="3099782"/>
            <a:ext cx="2676939" cy="318052"/>
          </a:xfrm>
          <a:prstGeom prst="rect">
            <a:avLst/>
          </a:prstGeom>
          <a:solidFill>
            <a:srgbClr val="818181"/>
          </a:solidFill>
          <a:ln>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004668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22" presetClass="entr" presetSubtype="4"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down)">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353529"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创建类图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1060175" y="2266123"/>
            <a:ext cx="1819064" cy="2160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右击浏览器内的</a:t>
            </a:r>
            <a:r>
              <a:rPr lang="en-US" altLang="zh-CN" dirty="0"/>
              <a:t>Logical</a:t>
            </a:r>
            <a:r>
              <a:rPr lang="zh-CN" altLang="en-US" dirty="0"/>
              <a:t>视图，选择</a:t>
            </a:r>
            <a:r>
              <a:rPr lang="en-US" altLang="zh-CN" dirty="0"/>
              <a:t>new→class diagram</a:t>
            </a:r>
            <a:r>
              <a:rPr lang="zh-CN" altLang="en-US" dirty="0"/>
              <a:t>。把浏览器内的类拉到类图中即可。</a:t>
            </a:r>
          </a:p>
        </p:txBody>
      </p:sp>
      <p:pic>
        <p:nvPicPr>
          <p:cNvPr id="6" name="图片 5">
            <a:extLst>
              <a:ext uri="{FF2B5EF4-FFF2-40B4-BE49-F238E27FC236}">
                <a16:creationId xmlns:a16="http://schemas.microsoft.com/office/drawing/2014/main" id="{D2776A30-B82B-4A6E-8439-913AD928D12E}"/>
              </a:ext>
            </a:extLst>
          </p:cNvPr>
          <p:cNvPicPr>
            <a:picLocks noChangeAspect="1"/>
          </p:cNvPicPr>
          <p:nvPr/>
        </p:nvPicPr>
        <p:blipFill>
          <a:blip r:embed="rId4"/>
          <a:stretch>
            <a:fillRect/>
          </a:stretch>
        </p:blipFill>
        <p:spPr>
          <a:xfrm>
            <a:off x="3939414" y="1636866"/>
            <a:ext cx="7323072" cy="4300108"/>
          </a:xfrm>
          <a:prstGeom prst="rect">
            <a:avLst/>
          </a:prstGeom>
        </p:spPr>
      </p:pic>
    </p:spTree>
    <p:extLst>
      <p:ext uri="{BB962C8B-B14F-4D97-AF65-F5344CB8AC3E}">
        <p14:creationId xmlns:p14="http://schemas.microsoft.com/office/powerpoint/2010/main" val="319708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687228"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7.3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创建类之间的关系</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525709" y="2179409"/>
            <a:ext cx="4333459" cy="30183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类之间的关系：继承、关联、聚合、依赖</a:t>
            </a:r>
            <a:endParaRPr lang="en-US" altLang="zh-CN" dirty="0"/>
          </a:p>
          <a:p>
            <a:pPr algn="ctr"/>
            <a:endParaRPr lang="en-US" altLang="zh-CN" dirty="0"/>
          </a:p>
          <a:p>
            <a:pPr marL="342900" indent="-342900">
              <a:buFont typeface="+mj-lt"/>
              <a:buAutoNum type="arabicPeriod"/>
            </a:pPr>
            <a:r>
              <a:rPr lang="zh-CN" altLang="en-US" dirty="0"/>
              <a:t>类之间的关系在工具栏中显示。</a:t>
            </a:r>
            <a:endParaRPr lang="en-US" altLang="zh-CN" dirty="0"/>
          </a:p>
          <a:p>
            <a:pPr marL="342900" indent="-342900">
              <a:buFont typeface="+mj-lt"/>
              <a:buAutoNum type="arabicPeriod"/>
            </a:pPr>
            <a:r>
              <a:rPr lang="zh-CN" altLang="en-US" dirty="0"/>
              <a:t>对于关联关系来说，双击关联关系，就可以在弹出的对话框中对关联的名称和角色进行编辑</a:t>
            </a:r>
            <a:endParaRPr lang="en-US" altLang="zh-CN" dirty="0"/>
          </a:p>
          <a:p>
            <a:pPr marL="342900" indent="-342900">
              <a:buFont typeface="+mj-lt"/>
              <a:buAutoNum type="arabicPeriod"/>
            </a:pPr>
            <a:r>
              <a:rPr lang="zh-CN" altLang="en-US" dirty="0"/>
              <a:t>编辑关联关系的多重性：右单击所要编辑的关联的一端，从弹出的菜单中选择</a:t>
            </a:r>
            <a:r>
              <a:rPr lang="en-US" altLang="zh-CN" dirty="0"/>
              <a:t>Multiplicity</a:t>
            </a:r>
            <a:r>
              <a:rPr lang="zh-CN" altLang="en-US" dirty="0"/>
              <a:t>，然后选择所要的基数</a:t>
            </a:r>
          </a:p>
        </p:txBody>
      </p:sp>
      <p:pic>
        <p:nvPicPr>
          <p:cNvPr id="6" name="图片 5">
            <a:extLst>
              <a:ext uri="{FF2B5EF4-FFF2-40B4-BE49-F238E27FC236}">
                <a16:creationId xmlns:a16="http://schemas.microsoft.com/office/drawing/2014/main" id="{6C75160E-10E0-4FCA-A5F6-B48267E0CF9A}"/>
              </a:ext>
            </a:extLst>
          </p:cNvPr>
          <p:cNvPicPr>
            <a:picLocks noChangeAspect="1"/>
          </p:cNvPicPr>
          <p:nvPr/>
        </p:nvPicPr>
        <p:blipFill>
          <a:blip r:embed="rId4"/>
          <a:stretch>
            <a:fillRect/>
          </a:stretch>
        </p:blipFill>
        <p:spPr>
          <a:xfrm>
            <a:off x="5219160" y="2082300"/>
            <a:ext cx="6447131" cy="3115477"/>
          </a:xfrm>
          <a:prstGeom prst="rect">
            <a:avLst/>
          </a:prstGeom>
        </p:spPr>
      </p:pic>
      <p:sp>
        <p:nvSpPr>
          <p:cNvPr id="7" name="矩形 6">
            <a:extLst>
              <a:ext uri="{FF2B5EF4-FFF2-40B4-BE49-F238E27FC236}">
                <a16:creationId xmlns:a16="http://schemas.microsoft.com/office/drawing/2014/main" id="{5AF6BB7E-BBE2-4BE9-AB2F-3D49F51CD121}"/>
              </a:ext>
            </a:extLst>
          </p:cNvPr>
          <p:cNvSpPr/>
          <p:nvPr/>
        </p:nvSpPr>
        <p:spPr>
          <a:xfrm>
            <a:off x="7142922" y="3429000"/>
            <a:ext cx="3048000" cy="5731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24946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7498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8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建立构件图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8" name="矩形 7">
            <a:extLst>
              <a:ext uri="{FF2B5EF4-FFF2-40B4-BE49-F238E27FC236}">
                <a16:creationId xmlns:a16="http://schemas.microsoft.com/office/drawing/2014/main" id="{2CAC0549-28F6-4278-981B-44127E74F8C5}"/>
              </a:ext>
            </a:extLst>
          </p:cNvPr>
          <p:cNvSpPr/>
          <p:nvPr/>
        </p:nvSpPr>
        <p:spPr>
          <a:xfrm>
            <a:off x="602032" y="2368826"/>
            <a:ext cx="3909392" cy="2120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构件图显示模型的物理视图，也显示系统中的软件构件及其相互关系。模型中的每个类映射到源代码构件。一旦创建构件，就加进构件图中，然后画出构件之间的相关性。构件间的相关性包括编译相关性和运行相关性。</a:t>
            </a:r>
          </a:p>
        </p:txBody>
      </p:sp>
      <p:sp>
        <p:nvSpPr>
          <p:cNvPr id="11" name="矩形 10">
            <a:extLst>
              <a:ext uri="{FF2B5EF4-FFF2-40B4-BE49-F238E27FC236}">
                <a16:creationId xmlns:a16="http://schemas.microsoft.com/office/drawing/2014/main" id="{B18A6A30-E473-4CA1-9930-DF8B827658B5}"/>
              </a:ext>
            </a:extLst>
          </p:cNvPr>
          <p:cNvSpPr/>
          <p:nvPr/>
        </p:nvSpPr>
        <p:spPr>
          <a:xfrm>
            <a:off x="5219355" y="2368826"/>
            <a:ext cx="5673931" cy="11198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创建构件图</a:t>
            </a:r>
            <a:r>
              <a:rPr lang="en-US" altLang="zh-CN" dirty="0"/>
              <a:t>(</a:t>
            </a:r>
            <a:r>
              <a:rPr lang="zh-CN" altLang="en-US" dirty="0"/>
              <a:t>图</a:t>
            </a:r>
            <a:r>
              <a:rPr lang="en-US" altLang="zh-CN" dirty="0"/>
              <a:t>2-6-1)</a:t>
            </a:r>
            <a:br>
              <a:rPr lang="en-US" altLang="zh-CN" dirty="0"/>
            </a:br>
            <a:r>
              <a:rPr lang="en-US" altLang="zh-CN" dirty="0"/>
              <a:t>(1) </a:t>
            </a:r>
            <a:r>
              <a:rPr lang="zh-CN" altLang="en-US" dirty="0"/>
              <a:t>右单击浏览器中的</a:t>
            </a:r>
            <a:r>
              <a:rPr lang="en-US" altLang="zh-CN" dirty="0"/>
              <a:t>Component </a:t>
            </a:r>
            <a:r>
              <a:rPr lang="zh-CN" altLang="en-US" dirty="0"/>
              <a:t>视图。</a:t>
            </a:r>
            <a:br>
              <a:rPr lang="zh-CN" altLang="en-US" dirty="0"/>
            </a:br>
            <a:r>
              <a:rPr lang="en-US" altLang="zh-CN" dirty="0"/>
              <a:t>(2) </a:t>
            </a:r>
            <a:r>
              <a:rPr lang="zh-CN" altLang="en-US" dirty="0"/>
              <a:t>选择</a:t>
            </a:r>
            <a:r>
              <a:rPr lang="en-US" altLang="zh-CN" dirty="0" err="1"/>
              <a:t>New→Component</a:t>
            </a:r>
            <a:r>
              <a:rPr lang="en-US" altLang="zh-CN" dirty="0"/>
              <a:t> Diagram</a:t>
            </a:r>
            <a:r>
              <a:rPr lang="zh-CN" altLang="en-US" dirty="0"/>
              <a:t>，并命名新的框图。</a:t>
            </a:r>
          </a:p>
        </p:txBody>
      </p:sp>
      <p:pic>
        <p:nvPicPr>
          <p:cNvPr id="15" name="图片 14">
            <a:extLst>
              <a:ext uri="{FF2B5EF4-FFF2-40B4-BE49-F238E27FC236}">
                <a16:creationId xmlns:a16="http://schemas.microsoft.com/office/drawing/2014/main" id="{FF7927EC-EA1C-493D-B3EC-DAE0A63039D6}"/>
              </a:ext>
            </a:extLst>
          </p:cNvPr>
          <p:cNvPicPr>
            <a:picLocks noChangeAspect="1"/>
          </p:cNvPicPr>
          <p:nvPr/>
        </p:nvPicPr>
        <p:blipFill rotWithShape="1">
          <a:blip r:embed="rId4"/>
          <a:srcRect t="46085" r="58440" b="23759"/>
          <a:stretch/>
        </p:blipFill>
        <p:spPr>
          <a:xfrm>
            <a:off x="5219355" y="3949014"/>
            <a:ext cx="6122043" cy="2497525"/>
          </a:xfrm>
          <a:prstGeom prst="rect">
            <a:avLst/>
          </a:prstGeom>
        </p:spPr>
      </p:pic>
    </p:spTree>
    <p:extLst>
      <p:ext uri="{BB962C8B-B14F-4D97-AF65-F5344CB8AC3E}">
        <p14:creationId xmlns:p14="http://schemas.microsoft.com/office/powerpoint/2010/main" val="4158606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35380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8.1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把构件加入框图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E7863754-B958-4644-B4AB-46074A36712D}"/>
              </a:ext>
            </a:extLst>
          </p:cNvPr>
          <p:cNvSpPr/>
          <p:nvPr/>
        </p:nvSpPr>
        <p:spPr>
          <a:xfrm>
            <a:off x="525709" y="2043533"/>
            <a:ext cx="4757531" cy="13517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 </a:t>
            </a:r>
            <a:r>
              <a:rPr lang="zh-CN" altLang="en-US" dirty="0"/>
              <a:t>选择</a:t>
            </a:r>
            <a:r>
              <a:rPr lang="en-US" altLang="zh-CN" dirty="0"/>
              <a:t>Component</a:t>
            </a:r>
            <a:r>
              <a:rPr lang="zh-CN" altLang="en-US" dirty="0"/>
              <a:t>工具栏按钮，单击框图增加构件，并命名构件。</a:t>
            </a:r>
            <a:br>
              <a:rPr lang="zh-CN" altLang="en-US" dirty="0"/>
            </a:br>
            <a:r>
              <a:rPr lang="en-US" altLang="zh-CN" dirty="0"/>
              <a:t>(2) </a:t>
            </a:r>
            <a:r>
              <a:rPr lang="zh-CN" altLang="en-US" dirty="0"/>
              <a:t>右单击构件，选择</a:t>
            </a:r>
            <a:r>
              <a:rPr lang="en-US" altLang="zh-CN" dirty="0"/>
              <a:t>Open Specification</a:t>
            </a:r>
            <a:r>
              <a:rPr lang="zh-CN" altLang="en-US" dirty="0"/>
              <a:t>，在“</a:t>
            </a:r>
            <a:r>
              <a:rPr lang="en-US" altLang="zh-CN" dirty="0"/>
              <a:t>stereotype”</a:t>
            </a:r>
            <a:r>
              <a:rPr lang="zh-CN" altLang="en-US" dirty="0"/>
              <a:t>中设置构件版型。</a:t>
            </a:r>
          </a:p>
        </p:txBody>
      </p:sp>
      <p:pic>
        <p:nvPicPr>
          <p:cNvPr id="6" name="图片 5">
            <a:extLst>
              <a:ext uri="{FF2B5EF4-FFF2-40B4-BE49-F238E27FC236}">
                <a16:creationId xmlns:a16="http://schemas.microsoft.com/office/drawing/2014/main" id="{22965D4D-AB94-49A8-8E59-4239179FF141}"/>
              </a:ext>
            </a:extLst>
          </p:cNvPr>
          <p:cNvPicPr>
            <a:picLocks noChangeAspect="1"/>
          </p:cNvPicPr>
          <p:nvPr/>
        </p:nvPicPr>
        <p:blipFill>
          <a:blip r:embed="rId4"/>
          <a:stretch>
            <a:fillRect/>
          </a:stretch>
        </p:blipFill>
        <p:spPr>
          <a:xfrm>
            <a:off x="5435405" y="904467"/>
            <a:ext cx="6606858" cy="5493461"/>
          </a:xfrm>
          <a:prstGeom prst="rect">
            <a:avLst/>
          </a:prstGeom>
        </p:spPr>
      </p:pic>
    </p:spTree>
    <p:extLst>
      <p:ext uri="{BB962C8B-B14F-4D97-AF65-F5344CB8AC3E}">
        <p14:creationId xmlns:p14="http://schemas.microsoft.com/office/powerpoint/2010/main" val="887840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4481996"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8.2 ATM</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系统客户的构件图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B61F4DEA-8D65-4DE4-BDE3-8C9A30E5D1E1}"/>
              </a:ext>
            </a:extLst>
          </p:cNvPr>
          <p:cNvSpPr/>
          <p:nvPr/>
        </p:nvSpPr>
        <p:spPr>
          <a:xfrm>
            <a:off x="649356" y="1993829"/>
            <a:ext cx="3657600" cy="40655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例如我们用</a:t>
            </a:r>
            <a:r>
              <a:rPr lang="en-US" altLang="zh-CN" dirty="0"/>
              <a:t>C++</a:t>
            </a:r>
            <a:r>
              <a:rPr lang="zh-CN" altLang="en-US" dirty="0"/>
              <a:t>建立系统，每个类有自己的头文件和体文件，因此图中每个类映射自己的构件，例如</a:t>
            </a:r>
            <a:r>
              <a:rPr lang="en-US" altLang="zh-CN" dirty="0"/>
              <a:t>ATM</a:t>
            </a:r>
            <a:r>
              <a:rPr lang="zh-CN" altLang="en-US" dirty="0"/>
              <a:t>屏幕类映射两个</a:t>
            </a:r>
            <a:r>
              <a:rPr lang="en-US" altLang="zh-CN" dirty="0"/>
              <a:t>ATM</a:t>
            </a:r>
            <a:r>
              <a:rPr lang="zh-CN" altLang="en-US" dirty="0"/>
              <a:t>屏幕构件。这两个</a:t>
            </a:r>
            <a:r>
              <a:rPr lang="en-US" altLang="zh-CN" dirty="0"/>
              <a:t>ATM</a:t>
            </a:r>
            <a:r>
              <a:rPr lang="zh-CN" altLang="en-US" dirty="0"/>
              <a:t>屏幕构件表示</a:t>
            </a:r>
            <a:r>
              <a:rPr lang="en-US" altLang="zh-CN" dirty="0"/>
              <a:t>ATM</a:t>
            </a:r>
            <a:r>
              <a:rPr lang="zh-CN" altLang="en-US" dirty="0"/>
              <a:t>屏幕类的头和体。阴影构件称为包体，表示</a:t>
            </a:r>
            <a:r>
              <a:rPr lang="en-US" altLang="zh-CN" dirty="0"/>
              <a:t>C++</a:t>
            </a:r>
            <a:r>
              <a:rPr lang="zh-CN" altLang="en-US" dirty="0"/>
              <a:t>中</a:t>
            </a:r>
            <a:r>
              <a:rPr lang="en-US" altLang="zh-CN" dirty="0"/>
              <a:t>ATM</a:t>
            </a:r>
            <a:r>
              <a:rPr lang="zh-CN" altLang="en-US" dirty="0"/>
              <a:t>屏幕类的体文件</a:t>
            </a:r>
            <a:r>
              <a:rPr lang="en-US" altLang="zh-CN" dirty="0"/>
              <a:t>(.</a:t>
            </a:r>
            <a:r>
              <a:rPr lang="en-US" altLang="zh-CN" dirty="0" err="1"/>
              <a:t>cpp</a:t>
            </a:r>
            <a:r>
              <a:rPr lang="en-US" altLang="zh-CN" dirty="0"/>
              <a:t>)</a:t>
            </a:r>
            <a:r>
              <a:rPr lang="zh-CN" altLang="en-US" dirty="0"/>
              <a:t>，构件版型是</a:t>
            </a:r>
            <a:r>
              <a:rPr lang="en-US" altLang="zh-CN" dirty="0"/>
              <a:t>package body</a:t>
            </a:r>
            <a:r>
              <a:rPr lang="zh-CN" altLang="en-US" dirty="0"/>
              <a:t>。无阴影的构件称为包规范，这个包规范表示</a:t>
            </a:r>
            <a:r>
              <a:rPr lang="en-US" altLang="zh-CN" dirty="0"/>
              <a:t>C++</a:t>
            </a:r>
            <a:r>
              <a:rPr lang="zh-CN" altLang="en-US" dirty="0"/>
              <a:t>类的头文件</a:t>
            </a:r>
            <a:r>
              <a:rPr lang="en-US" altLang="zh-CN" dirty="0"/>
              <a:t>(.H)</a:t>
            </a:r>
            <a:r>
              <a:rPr lang="zh-CN" altLang="en-US" dirty="0"/>
              <a:t>，构件版型是</a:t>
            </a:r>
            <a:r>
              <a:rPr lang="en-US" altLang="zh-CN" dirty="0"/>
              <a:t>package specification</a:t>
            </a:r>
            <a:r>
              <a:rPr lang="zh-CN" altLang="en-US" dirty="0"/>
              <a:t>。构件</a:t>
            </a:r>
            <a:r>
              <a:rPr lang="en-US" altLang="zh-CN" dirty="0"/>
              <a:t>ATM.exe</a:t>
            </a:r>
            <a:r>
              <a:rPr lang="zh-CN" altLang="en-US" dirty="0"/>
              <a:t>是个任务规范，表示处理线程，是一个可执行程序。</a:t>
            </a:r>
          </a:p>
        </p:txBody>
      </p:sp>
      <p:pic>
        <p:nvPicPr>
          <p:cNvPr id="6" name="图片 5">
            <a:extLst>
              <a:ext uri="{FF2B5EF4-FFF2-40B4-BE49-F238E27FC236}">
                <a16:creationId xmlns:a16="http://schemas.microsoft.com/office/drawing/2014/main" id="{47B082A4-700E-48CF-BF46-D2BECBB658CF}"/>
              </a:ext>
            </a:extLst>
          </p:cNvPr>
          <p:cNvPicPr>
            <a:picLocks noChangeAspect="1"/>
          </p:cNvPicPr>
          <p:nvPr/>
        </p:nvPicPr>
        <p:blipFill rotWithShape="1">
          <a:blip r:embed="rId4"/>
          <a:srcRect r="21947"/>
          <a:stretch/>
        </p:blipFill>
        <p:spPr>
          <a:xfrm>
            <a:off x="4410466" y="1229331"/>
            <a:ext cx="7609256" cy="5326366"/>
          </a:xfrm>
          <a:prstGeom prst="rect">
            <a:avLst/>
          </a:prstGeom>
        </p:spPr>
      </p:pic>
    </p:spTree>
    <p:extLst>
      <p:ext uri="{BB962C8B-B14F-4D97-AF65-F5344CB8AC3E}">
        <p14:creationId xmlns:p14="http://schemas.microsoft.com/office/powerpoint/2010/main" val="510504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16">
            <a:extLst>
              <a:ext uri="{FF2B5EF4-FFF2-40B4-BE49-F238E27FC236}">
                <a16:creationId xmlns:a16="http://schemas.microsoft.com/office/drawing/2014/main" id="{8EACB523-3E27-4F23-9A9E-2B1CEB311144}"/>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6" y="2975030"/>
            <a:ext cx="3462530" cy="1107996"/>
          </a:xfrm>
          <a:prstGeom prst="rect">
            <a:avLst/>
          </a:prstGeom>
          <a:noFill/>
        </p:spPr>
        <p:txBody>
          <a:bodyPr wrap="square" rtlCol="0">
            <a:spAutoFit/>
          </a:bodyPr>
          <a:lstStyle/>
          <a:p>
            <a:pPr algn="ctr"/>
            <a:r>
              <a:rPr lang="tr-TR"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4</a:t>
            </a:r>
          </a:p>
          <a:p>
            <a:pPr algn="ct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5285521" y="3761656"/>
            <a:ext cx="1620957" cy="321370"/>
          </a:xfrm>
          <a:prstGeom prst="rect">
            <a:avLst/>
          </a:prstGeom>
          <a:noFill/>
        </p:spPr>
        <p:txBody>
          <a:bodyPr wrap="none" rtlCol="0">
            <a:spAutoFit/>
          </a:bodyPr>
          <a:lstStyle/>
          <a:p>
            <a:pPr algn="ct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4243861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B10271DB-0E9F-40B2-9E4A-6890E1D189E8}"/>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4"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1</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4420701" y="3801537"/>
            <a:ext cx="3350597" cy="321370"/>
          </a:xfrm>
          <a:prstGeom prst="rect">
            <a:avLst/>
          </a:prstGeom>
          <a:noFill/>
        </p:spPr>
        <p:txBody>
          <a:bodyPr wrap="square" rtlCol="0">
            <a:spAutoFit/>
          </a:bodyPr>
          <a:lstStyle/>
          <a:p>
            <a:pPr algn="ct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简介</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2610672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0" y="1670736"/>
            <a:ext cx="3718679" cy="1045959"/>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1.Rational Rose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的用途</a:t>
            </a:r>
            <a:endPar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buFont typeface="Arial" panose="020B0604020202020204" pitchFamily="34" charset="0"/>
              <a:buNone/>
            </a:pPr>
            <a:r>
              <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t>
            </a:r>
            <a:r>
              <a:rPr lang="zh-CN" alt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任意三点</a:t>
            </a:r>
            <a:r>
              <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t>
            </a: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3416320"/>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对业务进行建模</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建立对象模型</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对数据库进行建模，并可以在对象模型和数据模型之间进行正、逆向工程，相互同步</a:t>
            </a:r>
            <a:endParaRPr lang="en-US" altLang="zh-CN" sz="2400" b="1" dirty="0">
              <a:solidFill>
                <a:srgbClr val="FF0000"/>
              </a:solidFill>
            </a:endParaRPr>
          </a:p>
          <a:p>
            <a:r>
              <a:rPr lang="en-US" altLang="zh-CN" sz="2400" b="1" dirty="0">
                <a:solidFill>
                  <a:srgbClr val="FF0000"/>
                </a:solidFill>
              </a:rPr>
              <a:t>4.</a:t>
            </a:r>
            <a:r>
              <a:rPr lang="zh-CN" altLang="en-US" sz="2400" b="1" dirty="0">
                <a:solidFill>
                  <a:srgbClr val="FF0000"/>
                </a:solidFill>
              </a:rPr>
              <a:t>建立构件模型</a:t>
            </a:r>
            <a:endParaRPr lang="en-US" altLang="zh-CN" sz="2400" b="1" dirty="0">
              <a:solidFill>
                <a:srgbClr val="FF0000"/>
              </a:solidFill>
            </a:endParaRPr>
          </a:p>
          <a:p>
            <a:r>
              <a:rPr lang="en-US" altLang="zh-CN" sz="2400" b="1" dirty="0">
                <a:solidFill>
                  <a:srgbClr val="FF0000"/>
                </a:solidFill>
              </a:rPr>
              <a:t>5.</a:t>
            </a:r>
            <a:r>
              <a:rPr lang="zh-CN" altLang="en-US" sz="2400" b="1" dirty="0">
                <a:solidFill>
                  <a:srgbClr val="FF0000"/>
                </a:solidFill>
              </a:rPr>
              <a:t>生成目标语言的框架代码</a:t>
            </a:r>
          </a:p>
          <a:p>
            <a:endParaRPr lang="en-US" altLang="zh-CN" sz="2400" b="1" dirty="0">
              <a:solidFill>
                <a:srgbClr val="FF0000"/>
              </a:solidFill>
            </a:endParaRPr>
          </a:p>
          <a:p>
            <a:endParaRPr lang="zh-CN" altLang="en-US" sz="2400" b="1" dirty="0">
              <a:solidFill>
                <a:srgbClr val="FF0000"/>
              </a:solidFill>
            </a:endParaRPr>
          </a:p>
        </p:txBody>
      </p:sp>
    </p:spTree>
    <p:extLst>
      <p:ext uri="{BB962C8B-B14F-4D97-AF65-F5344CB8AC3E}">
        <p14:creationId xmlns:p14="http://schemas.microsoft.com/office/powerpoint/2010/main" val="9068169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up)">
                                      <p:cBhvr>
                                        <p:cTn id="12" dur="4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up)">
                                      <p:cBhvr>
                                        <p:cTn id="17" dur="4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0"/>
                                        <p:tgtEl>
                                          <p:spTgt spid="23"/>
                                        </p:tgtEl>
                                      </p:cBhvr>
                                    </p:animEffect>
                                    <p:anim calcmode="lin" valueType="num">
                                      <p:cBhvr>
                                        <p:cTn id="28" dur="1000" fill="hold"/>
                                        <p:tgtEl>
                                          <p:spTgt spid="23"/>
                                        </p:tgtEl>
                                        <p:attrNameLst>
                                          <p:attrName>ppt_x</p:attrName>
                                        </p:attrNameLst>
                                      </p:cBhvr>
                                      <p:tavLst>
                                        <p:tav tm="0">
                                          <p:val>
                                            <p:strVal val="#ppt_x"/>
                                          </p:val>
                                        </p:tav>
                                        <p:tav tm="100000">
                                          <p:val>
                                            <p:strVal val="#ppt_x"/>
                                          </p:val>
                                        </p:tav>
                                      </p:tavLst>
                                    </p:anim>
                                    <p:anim calcmode="lin" valueType="num">
                                      <p:cBhvr>
                                        <p:cTn id="29" dur="1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1000"/>
                                        <p:tgtEl>
                                          <p:spTgt spid="22"/>
                                        </p:tgtEl>
                                      </p:cBhvr>
                                    </p:animEffect>
                                    <p:anim calcmode="lin" valueType="num">
                                      <p:cBhvr>
                                        <p:cTn id="33" dur="1000" fill="hold"/>
                                        <p:tgtEl>
                                          <p:spTgt spid="22"/>
                                        </p:tgtEl>
                                        <p:attrNameLst>
                                          <p:attrName>ppt_x</p:attrName>
                                        </p:attrNameLst>
                                      </p:cBhvr>
                                      <p:tavLst>
                                        <p:tav tm="0">
                                          <p:val>
                                            <p:strVal val="#ppt_x"/>
                                          </p:val>
                                        </p:tav>
                                        <p:tav tm="100000">
                                          <p:val>
                                            <p:strVal val="#ppt_x"/>
                                          </p:val>
                                        </p:tav>
                                      </p:tavLst>
                                    </p:anim>
                                    <p:anim calcmode="lin" valueType="num">
                                      <p:cBhvr>
                                        <p:cTn id="3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1000"/>
                                        <p:tgtEl>
                                          <p:spTgt spid="28"/>
                                        </p:tgtEl>
                                      </p:cBhvr>
                                    </p:animEffect>
                                    <p:anim calcmode="lin" valueType="num">
                                      <p:cBhvr>
                                        <p:cTn id="40" dur="1000" fill="hold"/>
                                        <p:tgtEl>
                                          <p:spTgt spid="28"/>
                                        </p:tgtEl>
                                        <p:attrNameLst>
                                          <p:attrName>ppt_x</p:attrName>
                                        </p:attrNameLst>
                                      </p:cBhvr>
                                      <p:tavLst>
                                        <p:tav tm="0">
                                          <p:val>
                                            <p:strVal val="#ppt_x"/>
                                          </p:val>
                                        </p:tav>
                                        <p:tav tm="100000">
                                          <p:val>
                                            <p:strVal val="#ppt_x"/>
                                          </p:val>
                                        </p:tav>
                                      </p:tavLst>
                                    </p:anim>
                                    <p:anim calcmode="lin" valueType="num">
                                      <p:cBhvr>
                                        <p:cTn id="4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25" grpId="0"/>
      <p:bldP spid="20" grpId="0"/>
      <p:bldP spid="22" grpId="0" animBg="1"/>
      <p:bldP spid="2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2.Rational Rose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主界面的五大组成部分</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938992"/>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工具栏</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浏览器</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文档窗口</a:t>
            </a:r>
            <a:endParaRPr lang="en-US" altLang="zh-CN" sz="2400" b="1" dirty="0">
              <a:solidFill>
                <a:srgbClr val="FF0000"/>
              </a:solidFill>
            </a:endParaRPr>
          </a:p>
          <a:p>
            <a:r>
              <a:rPr lang="en-US" altLang="zh-CN" sz="2400" b="1" dirty="0">
                <a:solidFill>
                  <a:srgbClr val="FF0000"/>
                </a:solidFill>
              </a:rPr>
              <a:t>4.</a:t>
            </a:r>
            <a:r>
              <a:rPr lang="zh-CN" altLang="en-US" sz="2400" b="1" dirty="0">
                <a:solidFill>
                  <a:srgbClr val="FF0000"/>
                </a:solidFill>
              </a:rPr>
              <a:t>框图窗口</a:t>
            </a:r>
            <a:endParaRPr lang="en-US" altLang="zh-CN" sz="2400" b="1" dirty="0">
              <a:solidFill>
                <a:srgbClr val="FF0000"/>
              </a:solidFill>
            </a:endParaRPr>
          </a:p>
          <a:p>
            <a:r>
              <a:rPr lang="en-US" altLang="zh-CN" sz="2400" b="1" dirty="0">
                <a:solidFill>
                  <a:srgbClr val="FF0000"/>
                </a:solidFill>
              </a:rPr>
              <a:t>5.</a:t>
            </a:r>
            <a:r>
              <a:rPr lang="zh-CN" altLang="en-US" sz="2400" b="1" dirty="0">
                <a:solidFill>
                  <a:srgbClr val="FF0000"/>
                </a:solidFill>
              </a:rPr>
              <a:t>日志</a:t>
            </a:r>
          </a:p>
        </p:txBody>
      </p:sp>
    </p:spTree>
    <p:extLst>
      <p:ext uri="{BB962C8B-B14F-4D97-AF65-F5344CB8AC3E}">
        <p14:creationId xmlns:p14="http://schemas.microsoft.com/office/powerpoint/2010/main" val="19426761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000"/>
                                        <p:tgtEl>
                                          <p:spTgt spid="23"/>
                                        </p:tgtEl>
                                      </p:cBhvr>
                                    </p:animEffect>
                                    <p:anim calcmode="lin" valueType="num">
                                      <p:cBhvr>
                                        <p:cTn id="13" dur="1000" fill="hold"/>
                                        <p:tgtEl>
                                          <p:spTgt spid="23"/>
                                        </p:tgtEl>
                                        <p:attrNameLst>
                                          <p:attrName>ppt_x</p:attrName>
                                        </p:attrNameLst>
                                      </p:cBhvr>
                                      <p:tavLst>
                                        <p:tav tm="0">
                                          <p:val>
                                            <p:strVal val="#ppt_x"/>
                                          </p:val>
                                        </p:tav>
                                        <p:tav tm="100000">
                                          <p:val>
                                            <p:strVal val="#ppt_x"/>
                                          </p:val>
                                        </p:tav>
                                      </p:tavLst>
                                    </p:anim>
                                    <p:anim calcmode="lin" valueType="num">
                                      <p:cBhvr>
                                        <p:cTn id="14" dur="1000" fill="hold"/>
                                        <p:tgtEl>
                                          <p:spTgt spid="2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1000"/>
                                        <p:tgtEl>
                                          <p:spTgt spid="28"/>
                                        </p:tgtEl>
                                      </p:cBhvr>
                                    </p:animEffect>
                                    <p:anim calcmode="lin" valueType="num">
                                      <p:cBhvr>
                                        <p:cTn id="30" dur="1000" fill="hold"/>
                                        <p:tgtEl>
                                          <p:spTgt spid="28"/>
                                        </p:tgtEl>
                                        <p:attrNameLst>
                                          <p:attrName>ppt_x</p:attrName>
                                        </p:attrNameLst>
                                      </p:cBhvr>
                                      <p:tavLst>
                                        <p:tav tm="0">
                                          <p:val>
                                            <p:strVal val="#ppt_x"/>
                                          </p:val>
                                        </p:tav>
                                        <p:tav tm="100000">
                                          <p:val>
                                            <p:strVal val="#ppt_x"/>
                                          </p:val>
                                        </p:tav>
                                      </p:tavLst>
                                    </p:anim>
                                    <p:anim calcmode="lin" valueType="num">
                                      <p:cBhvr>
                                        <p:cTn id="3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3.USE CASE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的作用</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938992"/>
          </a:xfrm>
          <a:prstGeom prst="rect">
            <a:avLst/>
          </a:prstGeom>
          <a:noFill/>
        </p:spPr>
        <p:txBody>
          <a:bodyPr wrap="square" rtlCol="0">
            <a:spAutoFit/>
          </a:bodyPr>
          <a:lstStyle/>
          <a:p>
            <a:r>
              <a:rPr lang="zh-CN" altLang="en-US" sz="2400" b="1" dirty="0">
                <a:solidFill>
                  <a:srgbClr val="FF0000"/>
                </a:solidFill>
              </a:rPr>
              <a:t>主要的作用有三个：</a:t>
            </a:r>
            <a:endParaRPr lang="en-US" altLang="zh-CN" sz="2400" b="1" dirty="0">
              <a:solidFill>
                <a:srgbClr val="FF0000"/>
              </a:solidFill>
            </a:endParaRPr>
          </a:p>
          <a:p>
            <a:r>
              <a:rPr lang="en-US" altLang="zh-CN" sz="2400" b="1" dirty="0">
                <a:solidFill>
                  <a:srgbClr val="FF0000"/>
                </a:solidFill>
              </a:rPr>
              <a:t>1.</a:t>
            </a:r>
            <a:r>
              <a:rPr lang="zh-CN" altLang="en-US" sz="2400" b="1" dirty="0">
                <a:solidFill>
                  <a:srgbClr val="FF0000"/>
                </a:solidFill>
              </a:rPr>
              <a:t>获取需求</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指导测试</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在整个过程中的其它工作流起到指导作用</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 calcmode="lin" valueType="num">
                                      <p:cBhvr additive="base">
                                        <p:cTn id="16" dur="500" fill="hold"/>
                                        <p:tgtEl>
                                          <p:spTgt spid="22"/>
                                        </p:tgtEl>
                                        <p:attrNameLst>
                                          <p:attrName>ppt_x</p:attrName>
                                        </p:attrNameLst>
                                      </p:cBhvr>
                                      <p:tavLst>
                                        <p:tav tm="0">
                                          <p:val>
                                            <p:strVal val="#ppt_x"/>
                                          </p:val>
                                        </p:tav>
                                        <p:tav tm="100000">
                                          <p:val>
                                            <p:strVal val="#ppt_x"/>
                                          </p:val>
                                        </p:tav>
                                      </p:tavLst>
                                    </p:anim>
                                    <p:anim calcmode="lin" valueType="num">
                                      <p:cBhvr additive="base">
                                        <p:cTn id="17" dur="500" fill="hold"/>
                                        <p:tgtEl>
                                          <p:spTgt spid="22"/>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additive="base">
                                        <p:cTn id="20" dur="500" fill="hold"/>
                                        <p:tgtEl>
                                          <p:spTgt spid="20"/>
                                        </p:tgtEl>
                                        <p:attrNameLst>
                                          <p:attrName>ppt_x</p:attrName>
                                        </p:attrNameLst>
                                      </p:cBhvr>
                                      <p:tavLst>
                                        <p:tav tm="0">
                                          <p:val>
                                            <p:strVal val="#ppt_x"/>
                                          </p:val>
                                        </p:tav>
                                        <p:tav tm="100000">
                                          <p:val>
                                            <p:strVal val="#ppt_x"/>
                                          </p:val>
                                        </p:tav>
                                      </p:tavLst>
                                    </p:anim>
                                    <p:anim calcmode="lin" valueType="num">
                                      <p:cBhvr additive="base">
                                        <p:cTn id="21"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28"/>
                                        </p:tgtEl>
                                        <p:attrNameLst>
                                          <p:attrName>style.visibility</p:attrName>
                                        </p:attrNameLst>
                                      </p:cBhvr>
                                      <p:to>
                                        <p:strVal val="visible"/>
                                      </p:to>
                                    </p:set>
                                    <p:anim calcmode="lin" valueType="num">
                                      <p:cBhvr additive="base">
                                        <p:cTn id="26" dur="500" fill="hold"/>
                                        <p:tgtEl>
                                          <p:spTgt spid="28"/>
                                        </p:tgtEl>
                                        <p:attrNameLst>
                                          <p:attrName>ppt_x</p:attrName>
                                        </p:attrNameLst>
                                      </p:cBhvr>
                                      <p:tavLst>
                                        <p:tav tm="0">
                                          <p:val>
                                            <p:strVal val="#ppt_x"/>
                                          </p:val>
                                        </p:tav>
                                        <p:tav tm="100000">
                                          <p:val>
                                            <p:strVal val="#ppt_x"/>
                                          </p:val>
                                        </p:tav>
                                      </p:tavLst>
                                    </p:anim>
                                    <p:anim calcmode="lin" valueType="num">
                                      <p:cBhvr additive="base">
                                        <p:cTn id="2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4.</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用例之间的关系</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200329"/>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包含</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扩展</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泛化</a:t>
            </a:r>
          </a:p>
        </p:txBody>
      </p:sp>
    </p:spTree>
    <p:extLst>
      <p:ext uri="{BB962C8B-B14F-4D97-AF65-F5344CB8AC3E}">
        <p14:creationId xmlns:p14="http://schemas.microsoft.com/office/powerpoint/2010/main" val="658435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5.Rational Rose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能建立几种视图，分别是？</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569660"/>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用例视图</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逻辑视图</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构件视图</a:t>
            </a:r>
            <a:endParaRPr lang="en-US" altLang="zh-CN" sz="2400" b="1" dirty="0">
              <a:solidFill>
                <a:srgbClr val="FF0000"/>
              </a:solidFill>
            </a:endParaRPr>
          </a:p>
          <a:p>
            <a:r>
              <a:rPr lang="en-US" altLang="zh-CN" sz="2400" b="1" dirty="0">
                <a:solidFill>
                  <a:srgbClr val="FF0000"/>
                </a:solidFill>
              </a:rPr>
              <a:t>4.</a:t>
            </a:r>
            <a:r>
              <a:rPr lang="zh-CN" altLang="en-US" sz="2400" b="1" dirty="0">
                <a:solidFill>
                  <a:srgbClr val="FF0000"/>
                </a:solidFill>
              </a:rPr>
              <a:t>部署视图</a:t>
            </a:r>
          </a:p>
        </p:txBody>
      </p:sp>
    </p:spTree>
    <p:extLst>
      <p:ext uri="{BB962C8B-B14F-4D97-AF65-F5344CB8AC3E}">
        <p14:creationId xmlns:p14="http://schemas.microsoft.com/office/powerpoint/2010/main" val="35247494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barn(inVertical)">
                                      <p:cBhvr>
                                        <p:cTn id="12" dur="500"/>
                                        <p:tgtEl>
                                          <p:spTgt spid="23"/>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barn(inVertical)">
                                      <p:cBhvr>
                                        <p:cTn id="15" dur="500"/>
                                        <p:tgtEl>
                                          <p:spTgt spid="22"/>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barn(inVertical)">
                                      <p:cBhvr>
                                        <p:cTn id="18" dur="500"/>
                                        <p:tgtEl>
                                          <p:spTgt spid="20"/>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barn(inVertical)">
                                      <p:cBhvr>
                                        <p:cTn id="2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EEE9DB45-D8A8-4AF3-9F6B-2516DDCE41E0}"/>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11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2"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5</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5095682" y="3681569"/>
            <a:ext cx="1620957" cy="321370"/>
          </a:xfrm>
          <a:prstGeom prst="rect">
            <a:avLst/>
          </a:prstGeom>
          <a:noFill/>
        </p:spPr>
        <p:txBody>
          <a:bodyPr wrap="none" rtlCol="0">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参考文献</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966107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1"/>
          </p:nvPr>
        </p:nvPicPr>
        <p:blipFill rotWithShape="1">
          <a:blip r:embed="rId3" cstate="screen">
            <a:extLst>
              <a:ext uri="{BEBA8EAE-BF5A-486C-A8C5-ECC9F3942E4B}">
                <a14:imgProps xmlns:a14="http://schemas.microsoft.com/office/drawing/2010/main">
                  <a14:imgLayer r:embed="rId4">
                    <a14:imgEffect>
                      <a14:saturation sat="33000"/>
                    </a14:imgEffect>
                  </a14:imgLayer>
                </a14:imgProps>
              </a:ext>
            </a:extLst>
          </a:blip>
          <a:srcRect/>
          <a:stretch>
            <a:fillRect/>
          </a:stretch>
        </p:blipFill>
        <p:spPr>
          <a:xfrm>
            <a:off x="0" y="-11113"/>
            <a:ext cx="7455584" cy="6888163"/>
          </a:xfrm>
        </p:spPr>
      </p:pic>
      <p:sp>
        <p:nvSpPr>
          <p:cNvPr id="15" name="Прямоугольник 14"/>
          <p:cNvSpPr/>
          <p:nvPr/>
        </p:nvSpPr>
        <p:spPr>
          <a:xfrm>
            <a:off x="3766" y="2756693"/>
            <a:ext cx="1341312" cy="135255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Заголовок 1"/>
          <p:cNvSpPr txBox="1"/>
          <p:nvPr/>
        </p:nvSpPr>
        <p:spPr>
          <a:xfrm>
            <a:off x="-1766359" y="3223418"/>
            <a:ext cx="4881562" cy="47148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400" b="1" spc="100"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参考文献</a:t>
            </a:r>
            <a:endParaRPr lang="ru-RU" sz="2400" b="1" spc="100"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8" name="Заголовок 1"/>
          <p:cNvSpPr txBox="1"/>
          <p:nvPr/>
        </p:nvSpPr>
        <p:spPr>
          <a:xfrm>
            <a:off x="6096000" y="328914"/>
            <a:ext cx="5629367" cy="124809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01</a:t>
            </a: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百度文库：</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Rational Rose</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使用教程</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endParaRPr lang="en-US" altLang="zh-CN" sz="1800"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en-US" sz="1800" spc="100" dirty="0">
                <a:solidFill>
                  <a:schemeClr val="bg2">
                    <a:lumMod val="25000"/>
                  </a:schemeClr>
                </a:solidFill>
                <a:latin typeface="+mn-ea"/>
                <a:ea typeface="+mn-ea"/>
                <a:cs typeface="Poppins SemiBold" panose="02000000000000000000" pitchFamily="2" charset="0"/>
                <a:sym typeface="Arial" panose="020B0604020202020204" pitchFamily="34" charset="0"/>
                <a:hlinkClick r:id="rId5"/>
              </a:rPr>
              <a:t>https://wenku.baidu.com/view/8ee621196bec0975f565e234.html</a:t>
            </a:r>
            <a:endParaRPr lang="en-US" sz="1800"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浏览时间：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2018/10/27</a:t>
            </a:r>
            <a:endParaRPr 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p:txBody>
      </p:sp>
      <p:sp>
        <p:nvSpPr>
          <p:cNvPr id="9" name="Заголовок 1">
            <a:extLst>
              <a:ext uri="{FF2B5EF4-FFF2-40B4-BE49-F238E27FC236}">
                <a16:creationId xmlns:a16="http://schemas.microsoft.com/office/drawing/2014/main" id="{9D6A8A33-ECD1-4074-BE80-5AAD80B9C7D4}"/>
              </a:ext>
            </a:extLst>
          </p:cNvPr>
          <p:cNvSpPr txBox="1"/>
          <p:nvPr/>
        </p:nvSpPr>
        <p:spPr>
          <a:xfrm>
            <a:off x="6573375" y="2049438"/>
            <a:ext cx="5006848" cy="178420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02</a:t>
            </a: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CSDN</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Rational Rose</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使用教程</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hlinkClick r:id="rId6"/>
              </a:rPr>
              <a:t>https://blog.csdn.net/gz153016/article/details/49641847</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浏览时间：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2018/10/27</a:t>
            </a:r>
          </a:p>
        </p:txBody>
      </p:sp>
      <p:sp>
        <p:nvSpPr>
          <p:cNvPr id="7" name="Заголовок 1">
            <a:extLst>
              <a:ext uri="{FF2B5EF4-FFF2-40B4-BE49-F238E27FC236}">
                <a16:creationId xmlns:a16="http://schemas.microsoft.com/office/drawing/2014/main" id="{05442651-A1C4-4A46-A192-43AA6BAB4CAE}"/>
              </a:ext>
            </a:extLst>
          </p:cNvPr>
          <p:cNvSpPr txBox="1"/>
          <p:nvPr/>
        </p:nvSpPr>
        <p:spPr>
          <a:xfrm>
            <a:off x="7094296" y="3763697"/>
            <a:ext cx="4584016" cy="178420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03</a:t>
            </a: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百度百科：</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Rational Rose</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介绍</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hlinkClick r:id="rId7"/>
              </a:rPr>
              <a:t>https://baike.baidu.com/item/rational%20rose/11019648</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  </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浏览时间：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2018/10/27</a:t>
            </a:r>
          </a:p>
        </p:txBody>
      </p:sp>
      <p:sp>
        <p:nvSpPr>
          <p:cNvPr id="10" name="Заголовок 1">
            <a:extLst>
              <a:ext uri="{FF2B5EF4-FFF2-40B4-BE49-F238E27FC236}">
                <a16:creationId xmlns:a16="http://schemas.microsoft.com/office/drawing/2014/main" id="{671D40F0-180B-4CBD-8DA8-6F3F2B20A35A}"/>
              </a:ext>
            </a:extLst>
          </p:cNvPr>
          <p:cNvSpPr txBox="1"/>
          <p:nvPr/>
        </p:nvSpPr>
        <p:spPr>
          <a:xfrm>
            <a:off x="7607984" y="5477956"/>
            <a:ext cx="4584016" cy="178420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04</a:t>
            </a: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UML2 </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基础、建模与设计教程</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清华大学出版社 作者：杨弘平</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国际书码号：</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ISBN 978-7-115-29666-3        </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出版时间：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2013.1</a:t>
            </a:r>
          </a:p>
          <a:p>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up)">
                                      <p:cBhvr>
                                        <p:cTn id="19" dur="4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up)">
                                      <p:cBhvr>
                                        <p:cTn id="24" dur="4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up)">
                                      <p:cBhvr>
                                        <p:cTn id="29" dur="4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up)">
                                      <p:cBhvr>
                                        <p:cTn id="34" dur="4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8" grpId="0"/>
      <p:bldP spid="8" grpId="0"/>
      <p:bldP spid="9" grpId="0"/>
      <p:bldP spid="7" grpId="0"/>
      <p:bldP spid="10" grpId="0"/>
    </p:bld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B10271DB-0E9F-40B2-9E4A-6890E1D189E8}"/>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4"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6</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4670083" y="3801537"/>
            <a:ext cx="3350597" cy="321370"/>
          </a:xfrm>
          <a:prstGeom prst="rect">
            <a:avLst/>
          </a:prstGeom>
          <a:noFill/>
        </p:spPr>
        <p:txBody>
          <a:bodyPr wrap="square" rtlCol="0">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小组分工及评分</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3407192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Заголовок 1"/>
          <p:cNvSpPr txBox="1"/>
          <p:nvPr/>
        </p:nvSpPr>
        <p:spPr>
          <a:xfrm>
            <a:off x="2032605" y="953200"/>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小组分工及打分</a:t>
            </a:r>
            <a:endParaRPr lang="ru-RU"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5" name="Прямоугольник 4"/>
          <p:cNvSpPr/>
          <p:nvPr/>
        </p:nvSpPr>
        <p:spPr>
          <a:xfrm>
            <a:off x="543404" y="2571750"/>
            <a:ext cx="1904172" cy="3124200"/>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6" name="Прямоугольник 5"/>
          <p:cNvSpPr/>
          <p:nvPr/>
        </p:nvSpPr>
        <p:spPr>
          <a:xfrm>
            <a:off x="2910330" y="2572578"/>
            <a:ext cx="1904172" cy="3124200"/>
          </a:xfrm>
          <a:prstGeom prst="rect">
            <a:avLst/>
          </a:prstGeom>
          <a:solidFill>
            <a:schemeClr val="bg2">
              <a:lumMod val="10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7" name="Прямоугольник 6"/>
          <p:cNvSpPr/>
          <p:nvPr/>
        </p:nvSpPr>
        <p:spPr>
          <a:xfrm>
            <a:off x="5243487" y="2571750"/>
            <a:ext cx="1904172" cy="3124200"/>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ea typeface="微软雅黑" panose="020B0503020204020204" pitchFamily="34" charset="-122"/>
                <a:sym typeface="Arial" panose="020B0604020202020204" pitchFamily="34" charset="0"/>
              </a:rPr>
              <a:t>v</a:t>
            </a: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8" name="Текст 11"/>
          <p:cNvSpPr txBox="1"/>
          <p:nvPr/>
        </p:nvSpPr>
        <p:spPr>
          <a:xfrm>
            <a:off x="816588" y="2703443"/>
            <a:ext cx="1383805" cy="156021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彭慧铭</a:t>
            </a:r>
            <a:endPar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修改</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UML</a:t>
            </a: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概述翻转</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PPT</a:t>
            </a: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会议记录</a:t>
            </a:r>
            <a:endParaRPr 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9" name="Текст 11"/>
          <p:cNvSpPr txBox="1"/>
          <p:nvPr/>
        </p:nvSpPr>
        <p:spPr>
          <a:xfrm>
            <a:off x="980154" y="4850164"/>
            <a:ext cx="103067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8.1</a:t>
            </a:r>
            <a:endParaRPr lang="en-US"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12" name="Прямая соединительная линия 11"/>
          <p:cNvCxnSpPr>
            <a:cxnSpLocks/>
          </p:cNvCxnSpPr>
          <p:nvPr/>
        </p:nvCxnSpPr>
        <p:spPr>
          <a:xfrm>
            <a:off x="543403" y="4625164"/>
            <a:ext cx="1930177"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3" name="Текст 11"/>
          <p:cNvSpPr txBox="1"/>
          <p:nvPr/>
        </p:nvSpPr>
        <p:spPr>
          <a:xfrm>
            <a:off x="3162951" y="2703444"/>
            <a:ext cx="1365161" cy="1535000"/>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李逸欢</a:t>
            </a:r>
            <a:endParaRPr lang="en-US" altLang="zh-CN"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buFont typeface="Arial" panose="020B0604020202020204" pitchFamily="34" charset="0"/>
              <a:buNone/>
            </a:pPr>
            <a:r>
              <a:rPr lang="zh-CN" altLang="en-US" sz="16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编写项目总计划</a:t>
            </a:r>
            <a:endParaRPr lang="en-US" altLang="zh-CN" sz="16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gn="ctr">
              <a:buFont typeface="Arial" panose="020B0604020202020204" pitchFamily="34" charset="0"/>
              <a:buNone/>
            </a:pPr>
            <a:r>
              <a:rPr lang="zh-CN" altLang="en-US" sz="16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修改需求项目计划</a:t>
            </a:r>
            <a:endParaRPr lang="en-US" sz="16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14" name="Текст 11"/>
          <p:cNvSpPr txBox="1"/>
          <p:nvPr/>
        </p:nvSpPr>
        <p:spPr>
          <a:xfrm>
            <a:off x="3162950" y="4758285"/>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8.3</a:t>
            </a:r>
            <a:endParaRPr lang="en-US"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sp>
        <p:nvSpPr>
          <p:cNvPr id="16" name="Текст 11"/>
          <p:cNvSpPr txBox="1"/>
          <p:nvPr/>
        </p:nvSpPr>
        <p:spPr>
          <a:xfrm>
            <a:off x="5512992" y="2703443"/>
            <a:ext cx="1365161" cy="1553317"/>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李梦雷</a:t>
            </a:r>
            <a:endPar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编写项目总计划</a:t>
            </a:r>
            <a:endPar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修改需求项目计划</a:t>
            </a:r>
            <a:endParaRPr 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17" name="Текст 11"/>
          <p:cNvSpPr txBox="1"/>
          <p:nvPr/>
        </p:nvSpPr>
        <p:spPr>
          <a:xfrm>
            <a:off x="5512992" y="4783498"/>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8.4</a:t>
            </a:r>
            <a:endParaRPr lang="en-US"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19" name="Прямая соединительная линия 18"/>
          <p:cNvCxnSpPr>
            <a:cxnSpLocks/>
          </p:cNvCxnSpPr>
          <p:nvPr/>
        </p:nvCxnSpPr>
        <p:spPr>
          <a:xfrm>
            <a:off x="2910330" y="4625992"/>
            <a:ext cx="190417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Прямая соединительная линия 19"/>
          <p:cNvCxnSpPr>
            <a:cxnSpLocks/>
          </p:cNvCxnSpPr>
          <p:nvPr/>
        </p:nvCxnSpPr>
        <p:spPr>
          <a:xfrm>
            <a:off x="5243487" y="4625164"/>
            <a:ext cx="1904172"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22" name="Прямоугольник 5">
            <a:extLst>
              <a:ext uri="{FF2B5EF4-FFF2-40B4-BE49-F238E27FC236}">
                <a16:creationId xmlns:a16="http://schemas.microsoft.com/office/drawing/2014/main" id="{B859B305-948F-43B9-AE7C-E857EC1E5B53}"/>
              </a:ext>
            </a:extLst>
          </p:cNvPr>
          <p:cNvSpPr/>
          <p:nvPr/>
        </p:nvSpPr>
        <p:spPr>
          <a:xfrm>
            <a:off x="7537231" y="2571750"/>
            <a:ext cx="1904172" cy="3124200"/>
          </a:xfrm>
          <a:prstGeom prst="rect">
            <a:avLst/>
          </a:prstGeom>
          <a:solidFill>
            <a:schemeClr val="bg2">
              <a:lumMod val="10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Текст 11">
            <a:extLst>
              <a:ext uri="{FF2B5EF4-FFF2-40B4-BE49-F238E27FC236}">
                <a16:creationId xmlns:a16="http://schemas.microsoft.com/office/drawing/2014/main" id="{5EFF270B-3188-4DD9-BD30-3794EB28565F}"/>
              </a:ext>
            </a:extLst>
          </p:cNvPr>
          <p:cNvSpPr txBox="1"/>
          <p:nvPr/>
        </p:nvSpPr>
        <p:spPr>
          <a:xfrm>
            <a:off x="7806735" y="2703443"/>
            <a:ext cx="1365161" cy="15028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胡锦波</a:t>
            </a:r>
            <a:endParaRPr lang="en-US"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编写项目章程文档</a:t>
            </a:r>
            <a:endParaRPr lang="en-US" sz="16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4" name="Текст 11">
            <a:extLst>
              <a:ext uri="{FF2B5EF4-FFF2-40B4-BE49-F238E27FC236}">
                <a16:creationId xmlns:a16="http://schemas.microsoft.com/office/drawing/2014/main" id="{DBE8FD80-E01D-43C3-A6BA-EF247DA398B2}"/>
              </a:ext>
            </a:extLst>
          </p:cNvPr>
          <p:cNvSpPr txBox="1"/>
          <p:nvPr/>
        </p:nvSpPr>
        <p:spPr>
          <a:xfrm>
            <a:off x="7806736" y="4758285"/>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8.5</a:t>
            </a:r>
            <a:endParaRPr lang="en-US"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25" name="Прямая соединительная линия 18">
            <a:extLst>
              <a:ext uri="{FF2B5EF4-FFF2-40B4-BE49-F238E27FC236}">
                <a16:creationId xmlns:a16="http://schemas.microsoft.com/office/drawing/2014/main" id="{F36380C6-3982-4103-BD7E-0F499D5E769B}"/>
              </a:ext>
            </a:extLst>
          </p:cNvPr>
          <p:cNvCxnSpPr>
            <a:cxnSpLocks/>
          </p:cNvCxnSpPr>
          <p:nvPr/>
        </p:nvCxnSpPr>
        <p:spPr>
          <a:xfrm>
            <a:off x="7537231" y="4625164"/>
            <a:ext cx="190417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Прямоугольник 6">
            <a:extLst>
              <a:ext uri="{FF2B5EF4-FFF2-40B4-BE49-F238E27FC236}">
                <a16:creationId xmlns:a16="http://schemas.microsoft.com/office/drawing/2014/main" id="{9292E969-44F7-4377-9141-84D020EBCC44}"/>
              </a:ext>
            </a:extLst>
          </p:cNvPr>
          <p:cNvSpPr/>
          <p:nvPr/>
        </p:nvSpPr>
        <p:spPr>
          <a:xfrm>
            <a:off x="9735327" y="2571750"/>
            <a:ext cx="1904172" cy="3124200"/>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ea typeface="微软雅黑" panose="020B0503020204020204" pitchFamily="34" charset="-122"/>
                <a:sym typeface="Arial" panose="020B0604020202020204" pitchFamily="34" charset="0"/>
              </a:rPr>
              <a:t>v</a:t>
            </a: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8" name="Текст 11">
            <a:extLst>
              <a:ext uri="{FF2B5EF4-FFF2-40B4-BE49-F238E27FC236}">
                <a16:creationId xmlns:a16="http://schemas.microsoft.com/office/drawing/2014/main" id="{712C4140-2985-4A51-B2DA-C1F46FB088BB}"/>
              </a:ext>
            </a:extLst>
          </p:cNvPr>
          <p:cNvSpPr txBox="1"/>
          <p:nvPr/>
        </p:nvSpPr>
        <p:spPr>
          <a:xfrm>
            <a:off x="10004832" y="2703443"/>
            <a:ext cx="1365161" cy="151998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林鑫</a:t>
            </a:r>
            <a:endPar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UML</a:t>
            </a: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翻转</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PPT</a:t>
            </a: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制作</a:t>
            </a:r>
            <a:endPar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更新</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GitHub</a:t>
            </a:r>
            <a:r>
              <a:rPr lang="en-US" sz="16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t>
            </a:r>
            <a:endParaRPr lang="en-US" sz="16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9" name="Текст 11">
            <a:extLst>
              <a:ext uri="{FF2B5EF4-FFF2-40B4-BE49-F238E27FC236}">
                <a16:creationId xmlns:a16="http://schemas.microsoft.com/office/drawing/2014/main" id="{AF560F69-9A3F-4385-BAB0-E45005F462AF}"/>
              </a:ext>
            </a:extLst>
          </p:cNvPr>
          <p:cNvSpPr txBox="1"/>
          <p:nvPr/>
        </p:nvSpPr>
        <p:spPr>
          <a:xfrm>
            <a:off x="10004832" y="4783498"/>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8.2</a:t>
            </a:r>
            <a:endParaRPr lang="en-US"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30" name="Прямая соединительная линия 19">
            <a:extLst>
              <a:ext uri="{FF2B5EF4-FFF2-40B4-BE49-F238E27FC236}">
                <a16:creationId xmlns:a16="http://schemas.microsoft.com/office/drawing/2014/main" id="{F7A3E4A1-2671-408B-91E0-D787C9C55CFF}"/>
              </a:ext>
            </a:extLst>
          </p:cNvPr>
          <p:cNvCxnSpPr>
            <a:cxnSpLocks/>
          </p:cNvCxnSpPr>
          <p:nvPr/>
        </p:nvCxnSpPr>
        <p:spPr>
          <a:xfrm>
            <a:off x="9735327" y="4625164"/>
            <a:ext cx="1904172"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4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500" fill="hold"/>
                                        <p:tgtEl>
                                          <p:spTgt spid="6"/>
                                        </p:tgtEl>
                                        <p:attrNameLst>
                                          <p:attrName>ppt_x</p:attrName>
                                        </p:attrNameLst>
                                      </p:cBhvr>
                                      <p:tavLst>
                                        <p:tav tm="0">
                                          <p:val>
                                            <p:strVal val="#ppt_x"/>
                                          </p:val>
                                        </p:tav>
                                        <p:tav tm="100000">
                                          <p:val>
                                            <p:strVal val="#ppt_x"/>
                                          </p:val>
                                        </p:tav>
                                      </p:tavLst>
                                    </p:anim>
                                    <p:anim calcmode="lin" valueType="num">
                                      <p:cBhvr additive="base">
                                        <p:cTn id="31" dur="500" fill="hold"/>
                                        <p:tgtEl>
                                          <p:spTgt spid="6"/>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additive="base">
                                        <p:cTn id="34" dur="500" fill="hold"/>
                                        <p:tgtEl>
                                          <p:spTgt spid="13"/>
                                        </p:tgtEl>
                                        <p:attrNameLst>
                                          <p:attrName>ppt_x</p:attrName>
                                        </p:attrNameLst>
                                      </p:cBhvr>
                                      <p:tavLst>
                                        <p:tav tm="0">
                                          <p:val>
                                            <p:strVal val="#ppt_x"/>
                                          </p:val>
                                        </p:tav>
                                        <p:tav tm="100000">
                                          <p:val>
                                            <p:strVal val="#ppt_x"/>
                                          </p:val>
                                        </p:tav>
                                      </p:tavLst>
                                    </p:anim>
                                    <p:anim calcmode="lin" valueType="num">
                                      <p:cBhvr additive="base">
                                        <p:cTn id="35" dur="500" fill="hold"/>
                                        <p:tgtEl>
                                          <p:spTgt spid="13"/>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14"/>
                                        </p:tgtEl>
                                        <p:attrNameLst>
                                          <p:attrName>style.visibility</p:attrName>
                                        </p:attrNameLst>
                                      </p:cBhvr>
                                      <p:to>
                                        <p:strVal val="visible"/>
                                      </p:to>
                                    </p:set>
                                    <p:anim calcmode="lin" valueType="num">
                                      <p:cBhvr additive="base">
                                        <p:cTn id="38" dur="500" fill="hold"/>
                                        <p:tgtEl>
                                          <p:spTgt spid="14"/>
                                        </p:tgtEl>
                                        <p:attrNameLst>
                                          <p:attrName>ppt_x</p:attrName>
                                        </p:attrNameLst>
                                      </p:cBhvr>
                                      <p:tavLst>
                                        <p:tav tm="0">
                                          <p:val>
                                            <p:strVal val="#ppt_x"/>
                                          </p:val>
                                        </p:tav>
                                        <p:tav tm="100000">
                                          <p:val>
                                            <p:strVal val="#ppt_x"/>
                                          </p:val>
                                        </p:tav>
                                      </p:tavLst>
                                    </p:anim>
                                    <p:anim calcmode="lin" valueType="num">
                                      <p:cBhvr additive="base">
                                        <p:cTn id="39" dur="500" fill="hold"/>
                                        <p:tgtEl>
                                          <p:spTgt spid="14"/>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additive="base">
                                        <p:cTn id="42" dur="500" fill="hold"/>
                                        <p:tgtEl>
                                          <p:spTgt spid="19"/>
                                        </p:tgtEl>
                                        <p:attrNameLst>
                                          <p:attrName>ppt_x</p:attrName>
                                        </p:attrNameLst>
                                      </p:cBhvr>
                                      <p:tavLst>
                                        <p:tav tm="0">
                                          <p:val>
                                            <p:strVal val="#ppt_x"/>
                                          </p:val>
                                        </p:tav>
                                        <p:tav tm="100000">
                                          <p:val>
                                            <p:strVal val="#ppt_x"/>
                                          </p:val>
                                        </p:tav>
                                      </p:tavLst>
                                    </p:anim>
                                    <p:anim calcmode="lin" valueType="num">
                                      <p:cBhvr additive="base">
                                        <p:cTn id="4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anim calcmode="lin" valueType="num">
                                      <p:cBhvr additive="base">
                                        <p:cTn id="48" dur="500" fill="hold"/>
                                        <p:tgtEl>
                                          <p:spTgt spid="7"/>
                                        </p:tgtEl>
                                        <p:attrNameLst>
                                          <p:attrName>ppt_x</p:attrName>
                                        </p:attrNameLst>
                                      </p:cBhvr>
                                      <p:tavLst>
                                        <p:tav tm="0">
                                          <p:val>
                                            <p:strVal val="#ppt_x"/>
                                          </p:val>
                                        </p:tav>
                                        <p:tav tm="100000">
                                          <p:val>
                                            <p:strVal val="#ppt_x"/>
                                          </p:val>
                                        </p:tav>
                                      </p:tavLst>
                                    </p:anim>
                                    <p:anim calcmode="lin" valueType="num">
                                      <p:cBhvr additive="base">
                                        <p:cTn id="49" dur="500" fill="hold"/>
                                        <p:tgtEl>
                                          <p:spTgt spid="7"/>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500" fill="hold"/>
                                        <p:tgtEl>
                                          <p:spTgt spid="16"/>
                                        </p:tgtEl>
                                        <p:attrNameLst>
                                          <p:attrName>ppt_x</p:attrName>
                                        </p:attrNameLst>
                                      </p:cBhvr>
                                      <p:tavLst>
                                        <p:tav tm="0">
                                          <p:val>
                                            <p:strVal val="#ppt_x"/>
                                          </p:val>
                                        </p:tav>
                                        <p:tav tm="100000">
                                          <p:val>
                                            <p:strVal val="#ppt_x"/>
                                          </p:val>
                                        </p:tav>
                                      </p:tavLst>
                                    </p:anim>
                                    <p:anim calcmode="lin" valueType="num">
                                      <p:cBhvr additive="base">
                                        <p:cTn id="53" dur="500" fill="hold"/>
                                        <p:tgtEl>
                                          <p:spTgt spid="16"/>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 calcmode="lin" valueType="num">
                                      <p:cBhvr additive="base">
                                        <p:cTn id="56" dur="500" fill="hold"/>
                                        <p:tgtEl>
                                          <p:spTgt spid="17"/>
                                        </p:tgtEl>
                                        <p:attrNameLst>
                                          <p:attrName>ppt_x</p:attrName>
                                        </p:attrNameLst>
                                      </p:cBhvr>
                                      <p:tavLst>
                                        <p:tav tm="0">
                                          <p:val>
                                            <p:strVal val="#ppt_x"/>
                                          </p:val>
                                        </p:tav>
                                        <p:tav tm="100000">
                                          <p:val>
                                            <p:strVal val="#ppt_x"/>
                                          </p:val>
                                        </p:tav>
                                      </p:tavLst>
                                    </p:anim>
                                    <p:anim calcmode="lin" valueType="num">
                                      <p:cBhvr additive="base">
                                        <p:cTn id="57" dur="500" fill="hold"/>
                                        <p:tgtEl>
                                          <p:spTgt spid="17"/>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20"/>
                                        </p:tgtEl>
                                        <p:attrNameLst>
                                          <p:attrName>style.visibility</p:attrName>
                                        </p:attrNameLst>
                                      </p:cBhvr>
                                      <p:to>
                                        <p:strVal val="visible"/>
                                      </p:to>
                                    </p:set>
                                    <p:anim calcmode="lin" valueType="num">
                                      <p:cBhvr additive="base">
                                        <p:cTn id="60" dur="500" fill="hold"/>
                                        <p:tgtEl>
                                          <p:spTgt spid="20"/>
                                        </p:tgtEl>
                                        <p:attrNameLst>
                                          <p:attrName>ppt_x</p:attrName>
                                        </p:attrNameLst>
                                      </p:cBhvr>
                                      <p:tavLst>
                                        <p:tav tm="0">
                                          <p:val>
                                            <p:strVal val="#ppt_x"/>
                                          </p:val>
                                        </p:tav>
                                        <p:tav tm="100000">
                                          <p:val>
                                            <p:strVal val="#ppt_x"/>
                                          </p:val>
                                        </p:tav>
                                      </p:tavLst>
                                    </p:anim>
                                    <p:anim calcmode="lin" valueType="num">
                                      <p:cBhvr additive="base">
                                        <p:cTn id="61"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cBhvr additive="base">
                                        <p:cTn id="66" dur="500" fill="hold"/>
                                        <p:tgtEl>
                                          <p:spTgt spid="22"/>
                                        </p:tgtEl>
                                        <p:attrNameLst>
                                          <p:attrName>ppt_x</p:attrName>
                                        </p:attrNameLst>
                                      </p:cBhvr>
                                      <p:tavLst>
                                        <p:tav tm="0">
                                          <p:val>
                                            <p:strVal val="#ppt_x"/>
                                          </p:val>
                                        </p:tav>
                                        <p:tav tm="100000">
                                          <p:val>
                                            <p:strVal val="#ppt_x"/>
                                          </p:val>
                                        </p:tav>
                                      </p:tavLst>
                                    </p:anim>
                                    <p:anim calcmode="lin" valueType="num">
                                      <p:cBhvr additive="base">
                                        <p:cTn id="67" dur="500" fill="hold"/>
                                        <p:tgtEl>
                                          <p:spTgt spid="22"/>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23"/>
                                        </p:tgtEl>
                                        <p:attrNameLst>
                                          <p:attrName>style.visibility</p:attrName>
                                        </p:attrNameLst>
                                      </p:cBhvr>
                                      <p:to>
                                        <p:strVal val="visible"/>
                                      </p:to>
                                    </p:set>
                                    <p:anim calcmode="lin" valueType="num">
                                      <p:cBhvr additive="base">
                                        <p:cTn id="70" dur="500" fill="hold"/>
                                        <p:tgtEl>
                                          <p:spTgt spid="23"/>
                                        </p:tgtEl>
                                        <p:attrNameLst>
                                          <p:attrName>ppt_x</p:attrName>
                                        </p:attrNameLst>
                                      </p:cBhvr>
                                      <p:tavLst>
                                        <p:tav tm="0">
                                          <p:val>
                                            <p:strVal val="#ppt_x"/>
                                          </p:val>
                                        </p:tav>
                                        <p:tav tm="100000">
                                          <p:val>
                                            <p:strVal val="#ppt_x"/>
                                          </p:val>
                                        </p:tav>
                                      </p:tavLst>
                                    </p:anim>
                                    <p:anim calcmode="lin" valueType="num">
                                      <p:cBhvr additive="base">
                                        <p:cTn id="71" dur="500" fill="hold"/>
                                        <p:tgtEl>
                                          <p:spTgt spid="23"/>
                                        </p:tgtEl>
                                        <p:attrNameLst>
                                          <p:attrName>ppt_y</p:attrName>
                                        </p:attrNameLst>
                                      </p:cBhvr>
                                      <p:tavLst>
                                        <p:tav tm="0">
                                          <p:val>
                                            <p:strVal val="1+#ppt_h/2"/>
                                          </p:val>
                                        </p:tav>
                                        <p:tav tm="100000">
                                          <p:val>
                                            <p:strVal val="#ppt_y"/>
                                          </p:val>
                                        </p:tav>
                                      </p:tavLst>
                                    </p:anim>
                                  </p:childTnLst>
                                </p:cTn>
                              </p:par>
                              <p:par>
                                <p:cTn id="72" presetID="2" presetClass="entr" presetSubtype="4" fill="hold" grpId="0" nodeType="withEffect">
                                  <p:stCondLst>
                                    <p:cond delay="0"/>
                                  </p:stCondLst>
                                  <p:childTnLst>
                                    <p:set>
                                      <p:cBhvr>
                                        <p:cTn id="73" dur="1" fill="hold">
                                          <p:stCondLst>
                                            <p:cond delay="0"/>
                                          </p:stCondLst>
                                        </p:cTn>
                                        <p:tgtEl>
                                          <p:spTgt spid="24"/>
                                        </p:tgtEl>
                                        <p:attrNameLst>
                                          <p:attrName>style.visibility</p:attrName>
                                        </p:attrNameLst>
                                      </p:cBhvr>
                                      <p:to>
                                        <p:strVal val="visible"/>
                                      </p:to>
                                    </p:set>
                                    <p:anim calcmode="lin" valueType="num">
                                      <p:cBhvr additive="base">
                                        <p:cTn id="74" dur="500" fill="hold"/>
                                        <p:tgtEl>
                                          <p:spTgt spid="24"/>
                                        </p:tgtEl>
                                        <p:attrNameLst>
                                          <p:attrName>ppt_x</p:attrName>
                                        </p:attrNameLst>
                                      </p:cBhvr>
                                      <p:tavLst>
                                        <p:tav tm="0">
                                          <p:val>
                                            <p:strVal val="#ppt_x"/>
                                          </p:val>
                                        </p:tav>
                                        <p:tav tm="100000">
                                          <p:val>
                                            <p:strVal val="#ppt_x"/>
                                          </p:val>
                                        </p:tav>
                                      </p:tavLst>
                                    </p:anim>
                                    <p:anim calcmode="lin" valueType="num">
                                      <p:cBhvr additive="base">
                                        <p:cTn id="75" dur="500" fill="hold"/>
                                        <p:tgtEl>
                                          <p:spTgt spid="24"/>
                                        </p:tgtEl>
                                        <p:attrNameLst>
                                          <p:attrName>ppt_y</p:attrName>
                                        </p:attrNameLst>
                                      </p:cBhvr>
                                      <p:tavLst>
                                        <p:tav tm="0">
                                          <p:val>
                                            <p:strVal val="1+#ppt_h/2"/>
                                          </p:val>
                                        </p:tav>
                                        <p:tav tm="100000">
                                          <p:val>
                                            <p:strVal val="#ppt_y"/>
                                          </p:val>
                                        </p:tav>
                                      </p:tavLst>
                                    </p:anim>
                                  </p:childTnLst>
                                </p:cTn>
                              </p:par>
                              <p:par>
                                <p:cTn id="76" presetID="2" presetClass="entr" presetSubtype="4" fill="hold" nodeType="withEffect">
                                  <p:stCondLst>
                                    <p:cond delay="0"/>
                                  </p:stCondLst>
                                  <p:childTnLst>
                                    <p:set>
                                      <p:cBhvr>
                                        <p:cTn id="77" dur="1" fill="hold">
                                          <p:stCondLst>
                                            <p:cond delay="0"/>
                                          </p:stCondLst>
                                        </p:cTn>
                                        <p:tgtEl>
                                          <p:spTgt spid="25"/>
                                        </p:tgtEl>
                                        <p:attrNameLst>
                                          <p:attrName>style.visibility</p:attrName>
                                        </p:attrNameLst>
                                      </p:cBhvr>
                                      <p:to>
                                        <p:strVal val="visible"/>
                                      </p:to>
                                    </p:set>
                                    <p:anim calcmode="lin" valueType="num">
                                      <p:cBhvr additive="base">
                                        <p:cTn id="78" dur="500" fill="hold"/>
                                        <p:tgtEl>
                                          <p:spTgt spid="25"/>
                                        </p:tgtEl>
                                        <p:attrNameLst>
                                          <p:attrName>ppt_x</p:attrName>
                                        </p:attrNameLst>
                                      </p:cBhvr>
                                      <p:tavLst>
                                        <p:tav tm="0">
                                          <p:val>
                                            <p:strVal val="#ppt_x"/>
                                          </p:val>
                                        </p:tav>
                                        <p:tav tm="100000">
                                          <p:val>
                                            <p:strVal val="#ppt_x"/>
                                          </p:val>
                                        </p:tav>
                                      </p:tavLst>
                                    </p:anim>
                                    <p:anim calcmode="lin" valueType="num">
                                      <p:cBhvr additive="base">
                                        <p:cTn id="79"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 presetClass="entr" presetSubtype="4" fill="hold" grpId="0" nodeType="clickEffect">
                                  <p:stCondLst>
                                    <p:cond delay="0"/>
                                  </p:stCondLst>
                                  <p:childTnLst>
                                    <p:set>
                                      <p:cBhvr>
                                        <p:cTn id="83" dur="1" fill="hold">
                                          <p:stCondLst>
                                            <p:cond delay="0"/>
                                          </p:stCondLst>
                                        </p:cTn>
                                        <p:tgtEl>
                                          <p:spTgt spid="27"/>
                                        </p:tgtEl>
                                        <p:attrNameLst>
                                          <p:attrName>style.visibility</p:attrName>
                                        </p:attrNameLst>
                                      </p:cBhvr>
                                      <p:to>
                                        <p:strVal val="visible"/>
                                      </p:to>
                                    </p:set>
                                    <p:anim calcmode="lin" valueType="num">
                                      <p:cBhvr additive="base">
                                        <p:cTn id="84" dur="500" fill="hold"/>
                                        <p:tgtEl>
                                          <p:spTgt spid="27"/>
                                        </p:tgtEl>
                                        <p:attrNameLst>
                                          <p:attrName>ppt_x</p:attrName>
                                        </p:attrNameLst>
                                      </p:cBhvr>
                                      <p:tavLst>
                                        <p:tav tm="0">
                                          <p:val>
                                            <p:strVal val="#ppt_x"/>
                                          </p:val>
                                        </p:tav>
                                        <p:tav tm="100000">
                                          <p:val>
                                            <p:strVal val="#ppt_x"/>
                                          </p:val>
                                        </p:tav>
                                      </p:tavLst>
                                    </p:anim>
                                    <p:anim calcmode="lin" valueType="num">
                                      <p:cBhvr additive="base">
                                        <p:cTn id="85" dur="500" fill="hold"/>
                                        <p:tgtEl>
                                          <p:spTgt spid="27"/>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0"/>
                                  </p:stCondLst>
                                  <p:childTnLst>
                                    <p:set>
                                      <p:cBhvr>
                                        <p:cTn id="87" dur="1" fill="hold">
                                          <p:stCondLst>
                                            <p:cond delay="0"/>
                                          </p:stCondLst>
                                        </p:cTn>
                                        <p:tgtEl>
                                          <p:spTgt spid="28"/>
                                        </p:tgtEl>
                                        <p:attrNameLst>
                                          <p:attrName>style.visibility</p:attrName>
                                        </p:attrNameLst>
                                      </p:cBhvr>
                                      <p:to>
                                        <p:strVal val="visible"/>
                                      </p:to>
                                    </p:set>
                                    <p:anim calcmode="lin" valueType="num">
                                      <p:cBhvr additive="base">
                                        <p:cTn id="88" dur="500" fill="hold"/>
                                        <p:tgtEl>
                                          <p:spTgt spid="28"/>
                                        </p:tgtEl>
                                        <p:attrNameLst>
                                          <p:attrName>ppt_x</p:attrName>
                                        </p:attrNameLst>
                                      </p:cBhvr>
                                      <p:tavLst>
                                        <p:tav tm="0">
                                          <p:val>
                                            <p:strVal val="#ppt_x"/>
                                          </p:val>
                                        </p:tav>
                                        <p:tav tm="100000">
                                          <p:val>
                                            <p:strVal val="#ppt_x"/>
                                          </p:val>
                                        </p:tav>
                                      </p:tavLst>
                                    </p:anim>
                                    <p:anim calcmode="lin" valueType="num">
                                      <p:cBhvr additive="base">
                                        <p:cTn id="89" dur="500" fill="hold"/>
                                        <p:tgtEl>
                                          <p:spTgt spid="28"/>
                                        </p:tgtEl>
                                        <p:attrNameLst>
                                          <p:attrName>ppt_y</p:attrName>
                                        </p:attrNameLst>
                                      </p:cBhvr>
                                      <p:tavLst>
                                        <p:tav tm="0">
                                          <p:val>
                                            <p:strVal val="1+#ppt_h/2"/>
                                          </p:val>
                                        </p:tav>
                                        <p:tav tm="100000">
                                          <p:val>
                                            <p:strVal val="#ppt_y"/>
                                          </p:val>
                                        </p:tav>
                                      </p:tavLst>
                                    </p:anim>
                                  </p:childTnLst>
                                </p:cTn>
                              </p:par>
                              <p:par>
                                <p:cTn id="90" presetID="2" presetClass="entr" presetSubtype="4" fill="hold" grpId="0" nodeType="withEffect">
                                  <p:stCondLst>
                                    <p:cond delay="0"/>
                                  </p:stCondLst>
                                  <p:childTnLst>
                                    <p:set>
                                      <p:cBhvr>
                                        <p:cTn id="91" dur="1" fill="hold">
                                          <p:stCondLst>
                                            <p:cond delay="0"/>
                                          </p:stCondLst>
                                        </p:cTn>
                                        <p:tgtEl>
                                          <p:spTgt spid="29"/>
                                        </p:tgtEl>
                                        <p:attrNameLst>
                                          <p:attrName>style.visibility</p:attrName>
                                        </p:attrNameLst>
                                      </p:cBhvr>
                                      <p:to>
                                        <p:strVal val="visible"/>
                                      </p:to>
                                    </p:set>
                                    <p:anim calcmode="lin" valueType="num">
                                      <p:cBhvr additive="base">
                                        <p:cTn id="92" dur="500" fill="hold"/>
                                        <p:tgtEl>
                                          <p:spTgt spid="29"/>
                                        </p:tgtEl>
                                        <p:attrNameLst>
                                          <p:attrName>ppt_x</p:attrName>
                                        </p:attrNameLst>
                                      </p:cBhvr>
                                      <p:tavLst>
                                        <p:tav tm="0">
                                          <p:val>
                                            <p:strVal val="#ppt_x"/>
                                          </p:val>
                                        </p:tav>
                                        <p:tav tm="100000">
                                          <p:val>
                                            <p:strVal val="#ppt_x"/>
                                          </p:val>
                                        </p:tav>
                                      </p:tavLst>
                                    </p:anim>
                                    <p:anim calcmode="lin" valueType="num">
                                      <p:cBhvr additive="base">
                                        <p:cTn id="93" dur="500" fill="hold"/>
                                        <p:tgtEl>
                                          <p:spTgt spid="29"/>
                                        </p:tgtEl>
                                        <p:attrNameLst>
                                          <p:attrName>ppt_y</p:attrName>
                                        </p:attrNameLst>
                                      </p:cBhvr>
                                      <p:tavLst>
                                        <p:tav tm="0">
                                          <p:val>
                                            <p:strVal val="1+#ppt_h/2"/>
                                          </p:val>
                                        </p:tav>
                                        <p:tav tm="100000">
                                          <p:val>
                                            <p:strVal val="#ppt_y"/>
                                          </p:val>
                                        </p:tav>
                                      </p:tavLst>
                                    </p:anim>
                                  </p:childTnLst>
                                </p:cTn>
                              </p:par>
                              <p:par>
                                <p:cTn id="94" presetID="2" presetClass="entr" presetSubtype="4" fill="hold" nodeType="withEffect">
                                  <p:stCondLst>
                                    <p:cond delay="0"/>
                                  </p:stCondLst>
                                  <p:childTnLst>
                                    <p:set>
                                      <p:cBhvr>
                                        <p:cTn id="95" dur="1" fill="hold">
                                          <p:stCondLst>
                                            <p:cond delay="0"/>
                                          </p:stCondLst>
                                        </p:cTn>
                                        <p:tgtEl>
                                          <p:spTgt spid="30"/>
                                        </p:tgtEl>
                                        <p:attrNameLst>
                                          <p:attrName>style.visibility</p:attrName>
                                        </p:attrNameLst>
                                      </p:cBhvr>
                                      <p:to>
                                        <p:strVal val="visible"/>
                                      </p:to>
                                    </p:set>
                                    <p:anim calcmode="lin" valueType="num">
                                      <p:cBhvr additive="base">
                                        <p:cTn id="96" dur="500" fill="hold"/>
                                        <p:tgtEl>
                                          <p:spTgt spid="30"/>
                                        </p:tgtEl>
                                        <p:attrNameLst>
                                          <p:attrName>ppt_x</p:attrName>
                                        </p:attrNameLst>
                                      </p:cBhvr>
                                      <p:tavLst>
                                        <p:tav tm="0">
                                          <p:val>
                                            <p:strVal val="#ppt_x"/>
                                          </p:val>
                                        </p:tav>
                                        <p:tav tm="100000">
                                          <p:val>
                                            <p:strVal val="#ppt_x"/>
                                          </p:val>
                                        </p:tav>
                                      </p:tavLst>
                                    </p:anim>
                                    <p:anim calcmode="lin" valueType="num">
                                      <p:cBhvr additive="base">
                                        <p:cTn id="97"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animBg="1"/>
      <p:bldP spid="7" grpId="0" animBg="1"/>
      <p:bldP spid="8" grpId="0"/>
      <p:bldP spid="9" grpId="0"/>
      <p:bldP spid="13" grpId="0"/>
      <p:bldP spid="14" grpId="0"/>
      <p:bldP spid="16" grpId="0"/>
      <p:bldP spid="17" grpId="0"/>
      <p:bldP spid="22" grpId="0" animBg="1"/>
      <p:bldP spid="23" grpId="0"/>
      <p:bldP spid="24" grpId="0"/>
      <p:bldP spid="27" grpId="0" animBg="1"/>
      <p:bldP spid="28" grpId="0"/>
      <p:bldP spid="29" grpId="0"/>
    </p:bld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图片占位符 8"/>
          <p:cNvPicPr>
            <a:picLocks noGrp="1" noChangeAspect="1"/>
          </p:cNvPicPr>
          <p:nvPr>
            <p:ph type="pic" sz="quarter" idx="10"/>
          </p:nvPr>
        </p:nvPicPr>
        <p:blipFill>
          <a:blip r:embed="rId2" cstate="screen"/>
          <a:srcRect/>
          <a:stretch>
            <a:fillRect/>
          </a:stretch>
        </p:blipFill>
        <p:spPr/>
      </p:pic>
      <p:sp>
        <p:nvSpPr>
          <p:cNvPr id="4" name="Прямоугольник 3"/>
          <p:cNvSpPr/>
          <p:nvPr/>
        </p:nvSpPr>
        <p:spPr>
          <a:xfrm>
            <a:off x="-1" y="0"/>
            <a:ext cx="12191999" cy="6857999"/>
          </a:xfrm>
          <a:prstGeom prst="rect">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5" name="Заголовок 1"/>
          <p:cNvSpPr txBox="1"/>
          <p:nvPr/>
        </p:nvSpPr>
        <p:spPr>
          <a:xfrm>
            <a:off x="3216341" y="3259228"/>
            <a:ext cx="5759319" cy="657146"/>
          </a:xfrm>
          <a:prstGeom prst="rect">
            <a:avLst/>
          </a:prstGeom>
        </p:spPr>
        <p:txBody>
          <a:bodyP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spc="100"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THANK YOU</a:t>
            </a:r>
            <a:endParaRPr lang="en-US" sz="4800" b="1" spc="100"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4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5"/>
                                        </p:tgtEl>
                                        <p:attrNameLst>
                                          <p:attrName>style.visibility</p:attrName>
                                        </p:attrNameLst>
                                      </p:cBhvr>
                                      <p:to>
                                        <p:strVal val="visible"/>
                                      </p:to>
                                    </p:set>
                                    <p:anim calcmode="lin" valueType="num">
                                      <p:cBhvr>
                                        <p:cTn id="12" dur="25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3" dur="250" fill="hold"/>
                                        <p:tgtEl>
                                          <p:spTgt spid="5"/>
                                        </p:tgtEl>
                                        <p:attrNameLst>
                                          <p:attrName>ppt_y</p:attrName>
                                        </p:attrNameLst>
                                      </p:cBhvr>
                                      <p:tavLst>
                                        <p:tav tm="0">
                                          <p:val>
                                            <p:strVal val="#ppt_y"/>
                                          </p:val>
                                        </p:tav>
                                        <p:tav tm="100000">
                                          <p:val>
                                            <p:strVal val="#ppt_y"/>
                                          </p:val>
                                        </p:tav>
                                      </p:tavLst>
                                    </p:anim>
                                    <p:anim calcmode="lin" valueType="num">
                                      <p:cBhvr>
                                        <p:cTn id="14" dur="25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5" dur="25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5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图片占位符 5">
            <a:extLst>
              <a:ext uri="{FF2B5EF4-FFF2-40B4-BE49-F238E27FC236}">
                <a16:creationId xmlns:a16="http://schemas.microsoft.com/office/drawing/2014/main" id="{460FF72E-7A46-42FB-A308-2CECF82F998A}"/>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a:ext>
            </a:extLst>
          </a:blip>
          <a:srcRect/>
          <a:stretch/>
        </p:blipFill>
        <p:spPr/>
      </p:pic>
      <p:sp>
        <p:nvSpPr>
          <p:cNvPr id="3" name="Rectangle 2"/>
          <p:cNvSpPr/>
          <p:nvPr/>
        </p:nvSpPr>
        <p:spPr>
          <a:xfrm>
            <a:off x="0" y="-2381"/>
            <a:ext cx="12192000" cy="2000250"/>
          </a:xfrm>
          <a:prstGeom prst="rect">
            <a:avLst/>
          </a:prstGeom>
          <a:solidFill>
            <a:schemeClr val="tx1">
              <a:lumMod val="95000"/>
              <a:lumOff val="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10" name="TextBox 10">
            <a:extLst>
              <a:ext uri="{FF2B5EF4-FFF2-40B4-BE49-F238E27FC236}">
                <a16:creationId xmlns:a16="http://schemas.microsoft.com/office/drawing/2014/main" id="{FF8B7AAD-67E3-473B-8183-583415D7EB8C}"/>
              </a:ext>
            </a:extLst>
          </p:cNvPr>
          <p:cNvSpPr txBox="1"/>
          <p:nvPr/>
        </p:nvSpPr>
        <p:spPr>
          <a:xfrm>
            <a:off x="516184" y="676374"/>
            <a:ext cx="3350597" cy="321370"/>
          </a:xfrm>
          <a:prstGeom prst="rect">
            <a:avLst/>
          </a:prstGeom>
          <a:noFill/>
        </p:spPr>
        <p:txBody>
          <a:bodyPr wrap="square" rtlCol="0">
            <a:spAutoFit/>
          </a:bodyPr>
          <a:lstStyle/>
          <a:p>
            <a:pPr algn="ctr">
              <a:lnSpc>
                <a:spcPts val="1500"/>
              </a:lnSpc>
            </a:pPr>
            <a:r>
              <a:rPr lang="en-US" altLang="zh-CN" sz="28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简介</a:t>
            </a:r>
            <a:endParaRPr lang="en-US" altLang="zh-CN" sz="28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12" name="TextBox 7">
            <a:extLst>
              <a:ext uri="{FF2B5EF4-FFF2-40B4-BE49-F238E27FC236}">
                <a16:creationId xmlns:a16="http://schemas.microsoft.com/office/drawing/2014/main" id="{45153DC2-F2AF-49F2-9DBB-ECE21783955B}"/>
              </a:ext>
            </a:extLst>
          </p:cNvPr>
          <p:cNvSpPr txBox="1"/>
          <p:nvPr/>
        </p:nvSpPr>
        <p:spPr>
          <a:xfrm>
            <a:off x="516184" y="2584147"/>
            <a:ext cx="5265492" cy="3600986"/>
          </a:xfrm>
          <a:prstGeom prst="rect">
            <a:avLst/>
          </a:prstGeom>
          <a:noFill/>
        </p:spPr>
        <p:txBody>
          <a:bodyPr wrap="square" rtlCol="0">
            <a:spAutoFit/>
          </a:bodyPr>
          <a:lstStyle/>
          <a:p>
            <a:r>
              <a:rPr lang="zh-CN" altLang="en-US" sz="2800" b="1" dirty="0">
                <a:latin typeface="Axure Handwriting" panose="020B0402020200020204" pitchFamily="34" charset="0"/>
              </a:rPr>
              <a:t>Rational Rose是Rational公司出品的一种面向对象的统一建模语言的可视化建模工具。用于可视化建模和公司级水平软件应用的组件构造。</a:t>
            </a:r>
            <a:endParaRPr lang="en-US" altLang="zh-CN" sz="2800" b="1" dirty="0">
              <a:latin typeface="Axure Handwriting" panose="020B0402020200020204" pitchFamily="34" charset="0"/>
            </a:endParaRPr>
          </a:p>
          <a:p>
            <a:endParaRPr lang="en-US" altLang="zh-CN" sz="2800" b="1" dirty="0">
              <a:latin typeface="Axure Handwriting" panose="020B0402020200020204" pitchFamily="34" charset="0"/>
            </a:endParaRPr>
          </a:p>
          <a:p>
            <a:r>
              <a:rPr lang="zh-CN" altLang="en-US" sz="2000" b="1" dirty="0">
                <a:latin typeface="Adobe Gothic Std B" panose="020B0800000000000000" pitchFamily="34" charset="-128"/>
              </a:rPr>
              <a:t>（</a:t>
            </a:r>
            <a:r>
              <a:rPr lang="zh-CN" altLang="en-US" sz="2000" dirty="0">
                <a:latin typeface="Adobe Gothic Std B" panose="020B0800000000000000" pitchFamily="34" charset="-128"/>
              </a:rPr>
              <a:t>现在比较少的公司在使用已</a:t>
            </a:r>
            <a:r>
              <a:rPr lang="en-US" altLang="zh-CN" sz="2000" dirty="0">
                <a:latin typeface="Adobe Gothic Std B" panose="020B0800000000000000" pitchFamily="34" charset="-128"/>
                <a:ea typeface="Adobe Gothic Std B" panose="020B0800000000000000" pitchFamily="34" charset="-128"/>
              </a:rPr>
              <a:t>Rose</a:t>
            </a:r>
            <a:r>
              <a:rPr lang="zh-CN" altLang="en-US" sz="2000" dirty="0">
                <a:latin typeface="Adobe Gothic Std B" panose="020B0800000000000000" pitchFamily="34" charset="-128"/>
              </a:rPr>
              <a:t>。</a:t>
            </a:r>
            <a:r>
              <a:rPr lang="en-US" altLang="zh-CN" sz="2000" dirty="0">
                <a:latin typeface="Adobe Gothic Std B" panose="020B0800000000000000" pitchFamily="34" charset="-128"/>
                <a:ea typeface="Adobe Gothic Std B" panose="020B0800000000000000" pitchFamily="34" charset="-128"/>
              </a:rPr>
              <a:t>IBM</a:t>
            </a:r>
            <a:r>
              <a:rPr lang="zh-CN" altLang="en-US" sz="2000" dirty="0">
                <a:latin typeface="Adobe Gothic Std B" panose="020B0800000000000000" pitchFamily="34" charset="-128"/>
              </a:rPr>
              <a:t>推出了</a:t>
            </a:r>
            <a:r>
              <a:rPr lang="en-US" altLang="zh-CN" sz="2000" dirty="0">
                <a:latin typeface="Adobe Gothic Std B" panose="020B0800000000000000" pitchFamily="34" charset="-128"/>
                <a:ea typeface="Adobe Gothic Std B" panose="020B0800000000000000" pitchFamily="34" charset="-128"/>
              </a:rPr>
              <a:t>Rational Software Architect</a:t>
            </a:r>
            <a:r>
              <a:rPr lang="zh-CN" altLang="en-US" sz="2000" dirty="0">
                <a:latin typeface="Adobe Gothic Std B" panose="020B0800000000000000" pitchFamily="34" charset="-128"/>
              </a:rPr>
              <a:t>来替代</a:t>
            </a:r>
            <a:r>
              <a:rPr lang="en-US" altLang="zh-CN" sz="2000" dirty="0">
                <a:latin typeface="Adobe Gothic Std B" panose="020B0800000000000000" pitchFamily="34" charset="-128"/>
                <a:ea typeface="Adobe Gothic Std B" panose="020B0800000000000000" pitchFamily="34" charset="-128"/>
              </a:rPr>
              <a:t>Rational Rose</a:t>
            </a:r>
            <a:r>
              <a:rPr lang="zh-CN" altLang="en-US" sz="2000" dirty="0">
                <a:latin typeface="Adobe Gothic Std B" panose="020B0800000000000000" pitchFamily="34" charset="-128"/>
              </a:rPr>
              <a:t>。</a:t>
            </a:r>
            <a:r>
              <a:rPr lang="zh-CN" altLang="en-US" sz="2000" b="1" dirty="0">
                <a:latin typeface="Adobe Gothic Std B" panose="020B0800000000000000" pitchFamily="34" charset="-128"/>
              </a:rPr>
              <a:t>）</a:t>
            </a:r>
          </a:p>
        </p:txBody>
      </p:sp>
      <p:sp>
        <p:nvSpPr>
          <p:cNvPr id="14" name="TextBox 10">
            <a:extLst>
              <a:ext uri="{FF2B5EF4-FFF2-40B4-BE49-F238E27FC236}">
                <a16:creationId xmlns:a16="http://schemas.microsoft.com/office/drawing/2014/main" id="{62A56411-DC45-4B43-B3BB-036F939A9119}"/>
              </a:ext>
            </a:extLst>
          </p:cNvPr>
          <p:cNvSpPr txBox="1"/>
          <p:nvPr/>
        </p:nvSpPr>
        <p:spPr>
          <a:xfrm>
            <a:off x="5958840" y="2584147"/>
            <a:ext cx="5989320" cy="4154984"/>
          </a:xfrm>
          <a:prstGeom prst="rect">
            <a:avLst/>
          </a:prstGeom>
          <a:noFill/>
        </p:spPr>
        <p:txBody>
          <a:bodyPr wrap="square" rtlCol="0">
            <a:spAutoFit/>
          </a:bodyPr>
          <a:lstStyle/>
          <a:p>
            <a:r>
              <a:rPr lang="zh-CN" altLang="en-US" sz="2400" b="1" dirty="0">
                <a:latin typeface="Axure Handwriting" panose="020B0402020200020204" pitchFamily="34" charset="0"/>
              </a:rPr>
              <a:t>Rational Rose 是一个完全的、具有能满足所有建模环境（Web开发，数据建模，Visual Studio和 C++ ）灵活性需求的一套解决方案。Rose 允许开发人员，项目经理，系统工程师和分析人员在软件开发周期内在将需求和系统的体系架构转换成代码，消除浪费的消耗，对需求和系统的体系架构进行可视化，理解和精练。通过在软件开发周期内使用同一种建模工具可以确保更快更好的创建满足客户需求的可扩展的、灵活的并且可靠的应用系统。</a:t>
            </a:r>
          </a:p>
        </p:txBody>
      </p:sp>
    </p:spTree>
    <p:extLst>
      <p:ext uri="{BB962C8B-B14F-4D97-AF65-F5344CB8AC3E}">
        <p14:creationId xmlns:p14="http://schemas.microsoft.com/office/powerpoint/2010/main" val="268696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 name="图片占位符 11">
            <a:extLst>
              <a:ext uri="{FF2B5EF4-FFF2-40B4-BE49-F238E27FC236}">
                <a16:creationId xmlns:a16="http://schemas.microsoft.com/office/drawing/2014/main" id="{8DD036AD-614E-4624-A5F6-8A881A57EBD6}"/>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4" name="Rectangle 3"/>
          <p:cNvSpPr/>
          <p:nvPr/>
        </p:nvSpPr>
        <p:spPr>
          <a:xfrm>
            <a:off x="0" y="0"/>
            <a:ext cx="12192000" cy="6858000"/>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6" name="Rectangle 5"/>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4"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2</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3619050" y="3681569"/>
            <a:ext cx="4737195" cy="321370"/>
          </a:xfrm>
          <a:prstGeom prst="rect">
            <a:avLst/>
          </a:prstGeom>
          <a:noFill/>
        </p:spPr>
        <p:txBody>
          <a:bodyPr wrap="none" rtlCol="0">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的特征与用途</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2698705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rotWithShape="1">
          <a:blip r:embed="rId3" cstate="screen">
            <a:extLst>
              <a:ext uri="{BEBA8EAE-BF5A-486C-A8C5-ECC9F3942E4B}">
                <a14:imgProps xmlns:a14="http://schemas.microsoft.com/office/drawing/2010/main">
                  <a14:imgLayer r:embed="rId4">
                    <a14:imgEffect>
                      <a14:saturation sat="66000"/>
                    </a14:imgEffect>
                  </a14:imgLayer>
                </a14:imgProps>
              </a:ext>
            </a:extLst>
          </a:blip>
          <a:srcRect/>
          <a:stretch>
            <a:fillRect/>
          </a:stretch>
        </p:blipFill>
        <p:spPr>
          <a:xfrm>
            <a:off x="1603238" y="0"/>
            <a:ext cx="5070277" cy="6858000"/>
          </a:xfrm>
        </p:spPr>
      </p:pic>
      <p:sp>
        <p:nvSpPr>
          <p:cNvPr id="29" name="Прямоугольник 28"/>
          <p:cNvSpPr/>
          <p:nvPr/>
        </p:nvSpPr>
        <p:spPr>
          <a:xfrm>
            <a:off x="0" y="0"/>
            <a:ext cx="1603239"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3737DD"/>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Заголовок 1"/>
          <p:cNvSpPr txBox="1"/>
          <p:nvPr/>
        </p:nvSpPr>
        <p:spPr>
          <a:xfrm rot="16200000">
            <a:off x="-1226709" y="2468477"/>
            <a:ext cx="4881562" cy="135312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endParaRPr lang="ru-RU" sz="4000"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Подзаголовок 2"/>
          <p:cNvSpPr txBox="1"/>
          <p:nvPr/>
        </p:nvSpPr>
        <p:spPr>
          <a:xfrm>
            <a:off x="7282016" y="511283"/>
            <a:ext cx="4508202" cy="583543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b="1" spc="100" dirty="0">
                <a:latin typeface="Adobe Caslon Pro Bold" panose="0205070206050A020403" pitchFamily="18" charset="0"/>
              </a:rPr>
              <a:t>Rational Rose的两个受欢迎的特征是它的提供反复式发展和来回旅程工程的能力。Rational Rose允许设计师利用反复发展（有时也叫进化式发展），因为在各个进程中新的应用能够被创建，通过把一个反复的输出变成下一个反复的输入。（这和瀑布式发展形成对比，在瀑布式发展中，在一个用户开始尝试之前整个工程被从头到尾的完成。）然后,当开发者开始理解组件之间是如何相互作用和在设计中进行调整时,Rational Rose能够通过回溯和更新模型的其余部分来保证代码的一致性，从而展现出被称为"来回旅程工程"的能力，Rational Rose是可扩展的，可以使用可下载附加项和第三方应用软件，它支持COM/DCOM (ActiveX)，JavaBeans 和 Corba组件标准.</a:t>
            </a:r>
          </a:p>
        </p:txBody>
      </p:sp>
      <p:sp>
        <p:nvSpPr>
          <p:cNvPr id="13" name="Прямоугольник 12"/>
          <p:cNvSpPr/>
          <p:nvPr/>
        </p:nvSpPr>
        <p:spPr>
          <a:xfrm>
            <a:off x="1608413" y="1"/>
            <a:ext cx="5070276" cy="6857999"/>
          </a:xfrm>
          <a:prstGeom prst="rect">
            <a:avLst/>
          </a:prstGeom>
          <a:solidFill>
            <a:schemeClr val="bg2">
              <a:lumMod val="10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4" name="Прямая соединительная линия 13"/>
          <p:cNvCxnSpPr/>
          <p:nvPr/>
        </p:nvCxnSpPr>
        <p:spPr>
          <a:xfrm flipV="1">
            <a:off x="803209" y="5807241"/>
            <a:ext cx="0" cy="1050759"/>
          </a:xfrm>
          <a:prstGeom prst="line">
            <a:avLst/>
          </a:prstGeom>
          <a:ln w="34925">
            <a:solidFill>
              <a:schemeClr val="bg1"/>
            </a:solidFill>
          </a:ln>
        </p:spPr>
        <p:style>
          <a:lnRef idx="1">
            <a:schemeClr val="dk1"/>
          </a:lnRef>
          <a:fillRef idx="0">
            <a:schemeClr val="dk1"/>
          </a:fillRef>
          <a:effectRef idx="0">
            <a:schemeClr val="dk1"/>
          </a:effectRef>
          <a:fontRef idx="minor">
            <a:schemeClr val="tx1"/>
          </a:fontRef>
        </p:style>
      </p:cxnSp>
      <p:grpSp>
        <p:nvGrpSpPr>
          <p:cNvPr id="28" name="Группа 27"/>
          <p:cNvGrpSpPr/>
          <p:nvPr/>
        </p:nvGrpSpPr>
        <p:grpSpPr>
          <a:xfrm>
            <a:off x="3090467" y="2293197"/>
            <a:ext cx="2095821" cy="2271606"/>
            <a:chOff x="3082854" y="2315160"/>
            <a:chExt cx="2095821" cy="2271606"/>
          </a:xfrm>
        </p:grpSpPr>
        <p:sp>
          <p:nvSpPr>
            <p:cNvPr id="19" name="Шестиугольник 18"/>
            <p:cNvSpPr/>
            <p:nvPr/>
          </p:nvSpPr>
          <p:spPr>
            <a:xfrm rot="5400000">
              <a:off x="3154136" y="2500864"/>
              <a:ext cx="1963609" cy="1856273"/>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grpSp>
          <p:nvGrpSpPr>
            <p:cNvPr id="26" name="Группа 25"/>
            <p:cNvGrpSpPr/>
            <p:nvPr/>
          </p:nvGrpSpPr>
          <p:grpSpPr>
            <a:xfrm>
              <a:off x="3082854" y="2315160"/>
              <a:ext cx="2095821" cy="2271606"/>
              <a:chOff x="3082854" y="2315160"/>
              <a:chExt cx="2095821" cy="2271606"/>
            </a:xfrm>
          </p:grpSpPr>
          <p:sp>
            <p:nvSpPr>
              <p:cNvPr id="23" name="Равнобедренный треугольник 22"/>
              <p:cNvSpPr/>
              <p:nvPr/>
            </p:nvSpPr>
            <p:spPr>
              <a:xfrm rot="10800000">
                <a:off x="3093202" y="2315160"/>
                <a:ext cx="2085473" cy="1473317"/>
              </a:xfrm>
              <a:prstGeom prst="triangle">
                <a:avLst/>
              </a:prstGeom>
              <a:noFill/>
              <a:ln w="38100">
                <a:solidFill>
                  <a:schemeClr val="bg1">
                    <a:lumMod val="85000"/>
                    <a:alpha val="1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Равнобедренный треугольник 23"/>
              <p:cNvSpPr/>
              <p:nvPr/>
            </p:nvSpPr>
            <p:spPr>
              <a:xfrm>
                <a:off x="3082854" y="3113449"/>
                <a:ext cx="2085473" cy="1473317"/>
              </a:xfrm>
              <a:prstGeom prst="triangle">
                <a:avLst/>
              </a:prstGeom>
              <a:noFill/>
              <a:ln w="38100">
                <a:solidFill>
                  <a:schemeClr val="bg1">
                    <a:lumMod val="85000"/>
                    <a:alpha val="1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0" name="Прямоугольник 19"/>
          <p:cNvSpPr/>
          <p:nvPr/>
        </p:nvSpPr>
        <p:spPr>
          <a:xfrm>
            <a:off x="3481752" y="3345941"/>
            <a:ext cx="1313180" cy="398571"/>
          </a:xfrm>
          <a:prstGeom prst="rect">
            <a:avLst/>
          </a:prstGeom>
        </p:spPr>
        <p:txBody>
          <a:bodyPr wrap="none">
            <a:spAutoFit/>
          </a:bodyPr>
          <a:lstStyle/>
          <a:p>
            <a:pPr>
              <a:lnSpc>
                <a:spcPts val="1800"/>
              </a:lnSpc>
              <a:spcBef>
                <a:spcPts val="1200"/>
              </a:spcBef>
            </a:pPr>
            <a:r>
              <a:rPr lang="zh-CN" alt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特征</a:t>
            </a:r>
            <a:endParaRPr 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4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400"/>
                                        <p:tgtEl>
                                          <p:spTgt spid="1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400"/>
                                        <p:tgtEl>
                                          <p:spTgt spid="8"/>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up)">
                                      <p:cBhvr>
                                        <p:cTn id="18" dur="4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up)">
                                      <p:cBhvr>
                                        <p:cTn id="23" dur="40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wipe(up)">
                                      <p:cBhvr>
                                        <p:cTn id="28" dur="4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up)">
                                      <p:cBhvr>
                                        <p:cTn id="33" dur="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8" grpId="0"/>
      <p:bldP spid="9" grpId="0"/>
      <p:bldP spid="13" grpId="0" animBg="1"/>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rotWithShape="1">
          <a:blip r:embed="rId2" cstate="screen"/>
          <a:srcRect/>
          <a:stretch>
            <a:fillRect/>
          </a:stretch>
        </p:blipFill>
        <p:spPr>
          <a:xfrm>
            <a:off x="5358782" y="0"/>
            <a:ext cx="5261092" cy="6858000"/>
          </a:xfrm>
        </p:spPr>
      </p:pic>
      <p:sp>
        <p:nvSpPr>
          <p:cNvPr id="10" name="Прямоугольник 9"/>
          <p:cNvSpPr/>
          <p:nvPr/>
        </p:nvSpPr>
        <p:spPr>
          <a:xfrm>
            <a:off x="10588761" y="0"/>
            <a:ext cx="1603239"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Заголовок 1"/>
          <p:cNvSpPr txBox="1"/>
          <p:nvPr/>
        </p:nvSpPr>
        <p:spPr>
          <a:xfrm rot="16200000">
            <a:off x="9362052" y="2468477"/>
            <a:ext cx="4881562" cy="135312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endParaRPr lang="ru-RU" sz="4000"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cxnSp>
        <p:nvCxnSpPr>
          <p:cNvPr id="12" name="Прямая соединительная линия 11"/>
          <p:cNvCxnSpPr/>
          <p:nvPr/>
        </p:nvCxnSpPr>
        <p:spPr>
          <a:xfrm flipV="1">
            <a:off x="11391970" y="5807241"/>
            <a:ext cx="0" cy="1050759"/>
          </a:xfrm>
          <a:prstGeom prst="line">
            <a:avLst/>
          </a:prstGeom>
          <a:ln w="34925">
            <a:solidFill>
              <a:schemeClr val="bg1"/>
            </a:solidFill>
          </a:ln>
        </p:spPr>
        <p:style>
          <a:lnRef idx="1">
            <a:schemeClr val="dk1"/>
          </a:lnRef>
          <a:fillRef idx="0">
            <a:schemeClr val="dk1"/>
          </a:fillRef>
          <a:effectRef idx="0">
            <a:schemeClr val="dk1"/>
          </a:effectRef>
          <a:fontRef idx="minor">
            <a:schemeClr val="tx1"/>
          </a:fontRef>
        </p:style>
      </p:cxnSp>
      <p:sp>
        <p:nvSpPr>
          <p:cNvPr id="13" name="Текст 11"/>
          <p:cNvSpPr txBox="1"/>
          <p:nvPr/>
        </p:nvSpPr>
        <p:spPr>
          <a:xfrm>
            <a:off x="951631" y="5513767"/>
            <a:ext cx="3708521" cy="1091572"/>
          </a:xfrm>
          <a:prstGeom prst="rect">
            <a:avLst/>
          </a:prstGeom>
          <a:solidFill>
            <a:schemeClr val="bg2">
              <a:lumMod val="90000"/>
            </a:schemeClr>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mn-ea"/>
                <a:cs typeface="Poppins SemiBold" panose="02000000000000000000" pitchFamily="2" charset="0"/>
                <a:sym typeface="Arial" panose="020B0604020202020204" pitchFamily="34" charset="0"/>
              </a:rPr>
              <a:t>05</a:t>
            </a:r>
          </a:p>
          <a:p>
            <a:pPr marL="0" indent="0">
              <a:buFont typeface="Arial" panose="020B0604020202020204" pitchFamily="34" charset="0"/>
              <a:buNone/>
            </a:pPr>
            <a:r>
              <a:rPr lang="zh-CN" altLang="en-US" sz="2400" b="1" dirty="0">
                <a:latin typeface="+mn-ea"/>
              </a:rPr>
              <a:t>生成目标语言的框架代码</a:t>
            </a:r>
          </a:p>
        </p:txBody>
      </p:sp>
      <p:sp>
        <p:nvSpPr>
          <p:cNvPr id="23" name="Прямоугольник 22"/>
          <p:cNvSpPr/>
          <p:nvPr/>
        </p:nvSpPr>
        <p:spPr>
          <a:xfrm>
            <a:off x="5358782" y="0"/>
            <a:ext cx="5229979" cy="6858000"/>
          </a:xfrm>
          <a:prstGeom prst="rect">
            <a:avLst/>
          </a:prstGeom>
          <a:solidFill>
            <a:schemeClr val="bg2">
              <a:lumMod val="10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Овал 26"/>
          <p:cNvSpPr/>
          <p:nvPr/>
        </p:nvSpPr>
        <p:spPr>
          <a:xfrm>
            <a:off x="7154155" y="2410326"/>
            <a:ext cx="2037347" cy="2037347"/>
          </a:xfrm>
          <a:prstGeom prst="ellipse">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14" name="Прямоугольник 19">
            <a:extLst>
              <a:ext uri="{FF2B5EF4-FFF2-40B4-BE49-F238E27FC236}">
                <a16:creationId xmlns:a16="http://schemas.microsoft.com/office/drawing/2014/main" id="{C050A75E-ACD5-4C3D-AA1B-4321A6CB1CE0}"/>
              </a:ext>
            </a:extLst>
          </p:cNvPr>
          <p:cNvSpPr/>
          <p:nvPr/>
        </p:nvSpPr>
        <p:spPr>
          <a:xfrm>
            <a:off x="7516238" y="3428999"/>
            <a:ext cx="1313180" cy="398571"/>
          </a:xfrm>
          <a:prstGeom prst="rect">
            <a:avLst/>
          </a:prstGeom>
        </p:spPr>
        <p:txBody>
          <a:bodyPr wrap="none">
            <a:spAutoFit/>
          </a:bodyPr>
          <a:lstStyle/>
          <a:p>
            <a:pPr>
              <a:lnSpc>
                <a:spcPts val="1800"/>
              </a:lnSpc>
              <a:spcBef>
                <a:spcPts val="1200"/>
              </a:spcBef>
            </a:pPr>
            <a:r>
              <a:rPr lang="zh-CN" alt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用途</a:t>
            </a:r>
            <a:endParaRPr 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4" name="Текст 11">
            <a:extLst>
              <a:ext uri="{FF2B5EF4-FFF2-40B4-BE49-F238E27FC236}">
                <a16:creationId xmlns:a16="http://schemas.microsoft.com/office/drawing/2014/main" id="{F1C3A4F0-D8B2-4B43-AEF8-5A31A361F95A}"/>
              </a:ext>
            </a:extLst>
          </p:cNvPr>
          <p:cNvSpPr txBox="1"/>
          <p:nvPr/>
        </p:nvSpPr>
        <p:spPr>
          <a:xfrm>
            <a:off x="2792607" y="318890"/>
            <a:ext cx="1843769" cy="3356275"/>
          </a:xfrm>
          <a:prstGeom prst="rect">
            <a:avLst/>
          </a:prstGeom>
          <a:solidFill>
            <a:schemeClr val="bg2">
              <a:lumMod val="90000"/>
            </a:schemeClr>
          </a:solidFill>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mn-ea"/>
                <a:cs typeface="Poppins SemiBold" panose="02000000000000000000" pitchFamily="2" charset="0"/>
                <a:sym typeface="Arial" panose="020B0604020202020204" pitchFamily="34" charset="0"/>
              </a:rPr>
              <a:t>02</a:t>
            </a:r>
          </a:p>
          <a:p>
            <a:pPr marL="0" indent="0">
              <a:buNone/>
            </a:pPr>
            <a:r>
              <a:rPr lang="zh-CN" altLang="en-US" sz="2400" b="1" dirty="0">
                <a:latin typeface="+mn-ea"/>
              </a:rPr>
              <a:t>建立对象模型（表达信息系统内有哪些对象，它们之间是如何协作完成系统功能的）；</a:t>
            </a:r>
          </a:p>
        </p:txBody>
      </p:sp>
      <p:sp>
        <p:nvSpPr>
          <p:cNvPr id="28" name="Текст 11">
            <a:extLst>
              <a:ext uri="{FF2B5EF4-FFF2-40B4-BE49-F238E27FC236}">
                <a16:creationId xmlns:a16="http://schemas.microsoft.com/office/drawing/2014/main" id="{E3ED1117-ACDC-4916-A78D-664348AC186F}"/>
              </a:ext>
            </a:extLst>
          </p:cNvPr>
          <p:cNvSpPr txBox="1"/>
          <p:nvPr/>
        </p:nvSpPr>
        <p:spPr>
          <a:xfrm>
            <a:off x="442439" y="2133259"/>
            <a:ext cx="1843769" cy="3186881"/>
          </a:xfrm>
          <a:prstGeom prst="rect">
            <a:avLst/>
          </a:prstGeom>
          <a:solidFill>
            <a:schemeClr val="bg2">
              <a:lumMod val="90000"/>
            </a:schemeClr>
          </a:solidFill>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b="1" dirty="0">
                <a:latin typeface="+mn-ea"/>
                <a:cs typeface="Poppins SemiBold" panose="02000000000000000000" pitchFamily="2" charset="0"/>
                <a:sym typeface="Arial" panose="020B0604020202020204" pitchFamily="34" charset="0"/>
              </a:rPr>
              <a:t>03</a:t>
            </a:r>
          </a:p>
          <a:p>
            <a:pPr marL="0" indent="0">
              <a:buNone/>
            </a:pPr>
            <a:r>
              <a:rPr lang="zh-CN" altLang="en-US" sz="2400" b="1" dirty="0">
                <a:latin typeface="+mn-ea"/>
                <a:cs typeface="Poppins SemiBold" panose="02000000000000000000" pitchFamily="2" charset="0"/>
                <a:sym typeface="Arial" panose="020B0604020202020204" pitchFamily="34" charset="0"/>
              </a:rPr>
              <a:t>对数据库进行建模，并可以在对象模型和数据模型之间进行正、逆向工程，相互同步；</a:t>
            </a:r>
          </a:p>
        </p:txBody>
      </p:sp>
      <p:sp>
        <p:nvSpPr>
          <p:cNvPr id="29" name="Текст 11">
            <a:extLst>
              <a:ext uri="{FF2B5EF4-FFF2-40B4-BE49-F238E27FC236}">
                <a16:creationId xmlns:a16="http://schemas.microsoft.com/office/drawing/2014/main" id="{BB6048A6-793D-416E-BE13-A73BD91C459A}"/>
              </a:ext>
            </a:extLst>
          </p:cNvPr>
          <p:cNvSpPr txBox="1"/>
          <p:nvPr/>
        </p:nvSpPr>
        <p:spPr>
          <a:xfrm>
            <a:off x="2761582" y="4118511"/>
            <a:ext cx="1843769" cy="1201630"/>
          </a:xfrm>
          <a:prstGeom prst="rect">
            <a:avLst/>
          </a:prstGeom>
          <a:solidFill>
            <a:schemeClr val="bg2">
              <a:lumMod val="90000"/>
            </a:schemeClr>
          </a:solidFill>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mn-ea"/>
                <a:cs typeface="Poppins SemiBold" panose="02000000000000000000" pitchFamily="2" charset="0"/>
                <a:sym typeface="Arial" panose="020B0604020202020204" pitchFamily="34" charset="0"/>
              </a:rPr>
              <a:t>04</a:t>
            </a:r>
          </a:p>
          <a:p>
            <a:pPr marL="0" indent="0">
              <a:buNone/>
            </a:pPr>
            <a:r>
              <a:rPr lang="zh-CN" altLang="en-US" sz="2400" b="1" dirty="0">
                <a:latin typeface="+mn-ea"/>
              </a:rPr>
              <a:t>建立构件模型</a:t>
            </a:r>
          </a:p>
        </p:txBody>
      </p:sp>
      <p:sp>
        <p:nvSpPr>
          <p:cNvPr id="30" name="Текст 11">
            <a:extLst>
              <a:ext uri="{FF2B5EF4-FFF2-40B4-BE49-F238E27FC236}">
                <a16:creationId xmlns:a16="http://schemas.microsoft.com/office/drawing/2014/main" id="{033FDB03-1C29-41FB-A217-37833DF89AB2}"/>
              </a:ext>
            </a:extLst>
          </p:cNvPr>
          <p:cNvSpPr txBox="1"/>
          <p:nvPr/>
        </p:nvSpPr>
        <p:spPr>
          <a:xfrm>
            <a:off x="478419" y="318890"/>
            <a:ext cx="1843769" cy="1620742"/>
          </a:xfrm>
          <a:prstGeom prst="rect">
            <a:avLst/>
          </a:prstGeom>
          <a:solidFill>
            <a:schemeClr val="bg2">
              <a:lumMod val="90000"/>
            </a:schemeClr>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01</a:t>
            </a:r>
          </a:p>
          <a:p>
            <a:pPr marL="0" indent="0">
              <a:buFont typeface="Arial" panose="020B0604020202020204" pitchFamily="34" charset="0"/>
              <a:buNone/>
            </a:pPr>
            <a:r>
              <a:rPr lang="zh-CN" altLang="en-US" sz="2400" b="1" dirty="0"/>
              <a:t>对业务进行建模（工作流）；</a:t>
            </a: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4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400"/>
                                        <p:tgtEl>
                                          <p:spTgt spid="12"/>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400"/>
                                        <p:tgtEl>
                                          <p:spTgt spid="11"/>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wipe(up)">
                                      <p:cBhvr>
                                        <p:cTn id="18" dur="4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up)">
                                      <p:cBhvr>
                                        <p:cTn id="23" dur="4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30">
                                            <p:txEl>
                                              <p:pRg st="0" end="0"/>
                                            </p:txEl>
                                          </p:spTgt>
                                        </p:tgtEl>
                                        <p:attrNameLst>
                                          <p:attrName>style.visibility</p:attrName>
                                        </p:attrNameLst>
                                      </p:cBhvr>
                                      <p:to>
                                        <p:strVal val="visible"/>
                                      </p:to>
                                    </p:set>
                                    <p:animEffect transition="in" filter="wipe(down)">
                                      <p:cBhvr>
                                        <p:cTn id="28" dur="500"/>
                                        <p:tgtEl>
                                          <p:spTgt spid="30">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30">
                                            <p:txEl>
                                              <p:pRg st="1" end="1"/>
                                            </p:txEl>
                                          </p:spTgt>
                                        </p:tgtEl>
                                        <p:attrNameLst>
                                          <p:attrName>style.visibility</p:attrName>
                                        </p:attrNameLst>
                                      </p:cBhvr>
                                      <p:to>
                                        <p:strVal val="visible"/>
                                      </p:to>
                                    </p:set>
                                    <p:animEffect transition="in" filter="wipe(down)">
                                      <p:cBhvr>
                                        <p:cTn id="33" dur="500"/>
                                        <p:tgtEl>
                                          <p:spTgt spid="30">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24">
                                            <p:txEl>
                                              <p:pRg st="0" end="0"/>
                                            </p:txEl>
                                          </p:spTgt>
                                        </p:tgtEl>
                                        <p:attrNameLst>
                                          <p:attrName>style.visibility</p:attrName>
                                        </p:attrNameLst>
                                      </p:cBhvr>
                                      <p:to>
                                        <p:strVal val="visible"/>
                                      </p:to>
                                    </p:set>
                                    <p:animEffect transition="in" filter="wipe(down)">
                                      <p:cBhvr>
                                        <p:cTn id="38" dur="500"/>
                                        <p:tgtEl>
                                          <p:spTgt spid="24">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4">
                                            <p:txEl>
                                              <p:pRg st="1" end="1"/>
                                            </p:txEl>
                                          </p:spTgt>
                                        </p:tgtEl>
                                        <p:attrNameLst>
                                          <p:attrName>style.visibility</p:attrName>
                                        </p:attrNameLst>
                                      </p:cBhvr>
                                      <p:to>
                                        <p:strVal val="visible"/>
                                      </p:to>
                                    </p:set>
                                    <p:animEffect transition="in" filter="fade">
                                      <p:cBhvr>
                                        <p:cTn id="43" dur="1000"/>
                                        <p:tgtEl>
                                          <p:spTgt spid="24">
                                            <p:txEl>
                                              <p:pRg st="1" end="1"/>
                                            </p:txEl>
                                          </p:spTgt>
                                        </p:tgtEl>
                                      </p:cBhvr>
                                    </p:animEffect>
                                    <p:anim calcmode="lin" valueType="num">
                                      <p:cBhvr>
                                        <p:cTn id="44" dur="1000" fill="hold"/>
                                        <p:tgtEl>
                                          <p:spTgt spid="24">
                                            <p:txEl>
                                              <p:pRg st="1" end="1"/>
                                            </p:txEl>
                                          </p:spTgt>
                                        </p:tgtEl>
                                        <p:attrNameLst>
                                          <p:attrName>ppt_x</p:attrName>
                                        </p:attrNameLst>
                                      </p:cBhvr>
                                      <p:tavLst>
                                        <p:tav tm="0">
                                          <p:val>
                                            <p:strVal val="#ppt_x"/>
                                          </p:val>
                                        </p:tav>
                                        <p:tav tm="100000">
                                          <p:val>
                                            <p:strVal val="#ppt_x"/>
                                          </p:val>
                                        </p:tav>
                                      </p:tavLst>
                                    </p:anim>
                                    <p:anim calcmode="lin" valueType="num">
                                      <p:cBhvr>
                                        <p:cTn id="45" dur="1000" fill="hold"/>
                                        <p:tgtEl>
                                          <p:spTgt spid="2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28">
                                            <p:txEl>
                                              <p:pRg st="0" end="0"/>
                                            </p:txEl>
                                          </p:spTgt>
                                        </p:tgtEl>
                                        <p:attrNameLst>
                                          <p:attrName>style.visibility</p:attrName>
                                        </p:attrNameLst>
                                      </p:cBhvr>
                                      <p:to>
                                        <p:strVal val="visible"/>
                                      </p:to>
                                    </p:set>
                                    <p:animEffect transition="in" filter="wipe(down)">
                                      <p:cBhvr>
                                        <p:cTn id="50" dur="500"/>
                                        <p:tgtEl>
                                          <p:spTgt spid="28">
                                            <p:txEl>
                                              <p:pRg st="0" end="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nodeType="clickEffect">
                                  <p:stCondLst>
                                    <p:cond delay="0"/>
                                  </p:stCondLst>
                                  <p:childTnLst>
                                    <p:set>
                                      <p:cBhvr>
                                        <p:cTn id="54" dur="1" fill="hold">
                                          <p:stCondLst>
                                            <p:cond delay="0"/>
                                          </p:stCondLst>
                                        </p:cTn>
                                        <p:tgtEl>
                                          <p:spTgt spid="28">
                                            <p:txEl>
                                              <p:pRg st="1" end="1"/>
                                            </p:txEl>
                                          </p:spTgt>
                                        </p:tgtEl>
                                        <p:attrNameLst>
                                          <p:attrName>style.visibility</p:attrName>
                                        </p:attrNameLst>
                                      </p:cBhvr>
                                      <p:to>
                                        <p:strVal val="visible"/>
                                      </p:to>
                                    </p:set>
                                    <p:animEffect transition="in" filter="wipe(down)">
                                      <p:cBhvr>
                                        <p:cTn id="55" dur="500"/>
                                        <p:tgtEl>
                                          <p:spTgt spid="28">
                                            <p:txEl>
                                              <p:pRg st="1" end="1"/>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nodeType="clickEffect">
                                  <p:stCondLst>
                                    <p:cond delay="0"/>
                                  </p:stCondLst>
                                  <p:childTnLst>
                                    <p:set>
                                      <p:cBhvr>
                                        <p:cTn id="59" dur="1" fill="hold">
                                          <p:stCondLst>
                                            <p:cond delay="0"/>
                                          </p:stCondLst>
                                        </p:cTn>
                                        <p:tgtEl>
                                          <p:spTgt spid="29">
                                            <p:txEl>
                                              <p:pRg st="0" end="0"/>
                                            </p:txEl>
                                          </p:spTgt>
                                        </p:tgtEl>
                                        <p:attrNameLst>
                                          <p:attrName>style.visibility</p:attrName>
                                        </p:attrNameLst>
                                      </p:cBhvr>
                                      <p:to>
                                        <p:strVal val="visible"/>
                                      </p:to>
                                    </p:set>
                                    <p:animEffect transition="in" filter="wipe(down)">
                                      <p:cBhvr>
                                        <p:cTn id="60" dur="500"/>
                                        <p:tgtEl>
                                          <p:spTgt spid="29">
                                            <p:txEl>
                                              <p:pRg st="0" end="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nodeType="clickEffect">
                                  <p:stCondLst>
                                    <p:cond delay="0"/>
                                  </p:stCondLst>
                                  <p:childTnLst>
                                    <p:set>
                                      <p:cBhvr>
                                        <p:cTn id="64" dur="1" fill="hold">
                                          <p:stCondLst>
                                            <p:cond delay="0"/>
                                          </p:stCondLst>
                                        </p:cTn>
                                        <p:tgtEl>
                                          <p:spTgt spid="29">
                                            <p:txEl>
                                              <p:pRg st="1" end="1"/>
                                            </p:txEl>
                                          </p:spTgt>
                                        </p:tgtEl>
                                        <p:attrNameLst>
                                          <p:attrName>style.visibility</p:attrName>
                                        </p:attrNameLst>
                                      </p:cBhvr>
                                      <p:to>
                                        <p:strVal val="visible"/>
                                      </p:to>
                                    </p:set>
                                    <p:animEffect transition="in" filter="wipe(down)">
                                      <p:cBhvr>
                                        <p:cTn id="65" dur="500"/>
                                        <p:tgtEl>
                                          <p:spTgt spid="29">
                                            <p:txEl>
                                              <p:pRg st="1" end="1"/>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nodeType="clickEffect">
                                  <p:stCondLst>
                                    <p:cond delay="0"/>
                                  </p:stCondLst>
                                  <p:childTnLst>
                                    <p:set>
                                      <p:cBhvr>
                                        <p:cTn id="69" dur="1" fill="hold">
                                          <p:stCondLst>
                                            <p:cond delay="0"/>
                                          </p:stCondLst>
                                        </p:cTn>
                                        <p:tgtEl>
                                          <p:spTgt spid="13">
                                            <p:txEl>
                                              <p:pRg st="0" end="0"/>
                                            </p:txEl>
                                          </p:spTgt>
                                        </p:tgtEl>
                                        <p:attrNameLst>
                                          <p:attrName>style.visibility</p:attrName>
                                        </p:attrNameLst>
                                      </p:cBhvr>
                                      <p:to>
                                        <p:strVal val="visible"/>
                                      </p:to>
                                    </p:set>
                                    <p:animEffect transition="in" filter="wipe(down)">
                                      <p:cBhvr>
                                        <p:cTn id="70" dur="500"/>
                                        <p:tgtEl>
                                          <p:spTgt spid="13">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4" fill="hold" nodeType="clickEffect">
                                  <p:stCondLst>
                                    <p:cond delay="0"/>
                                  </p:stCondLst>
                                  <p:childTnLst>
                                    <p:set>
                                      <p:cBhvr>
                                        <p:cTn id="74" dur="1" fill="hold">
                                          <p:stCondLst>
                                            <p:cond delay="0"/>
                                          </p:stCondLst>
                                        </p:cTn>
                                        <p:tgtEl>
                                          <p:spTgt spid="13">
                                            <p:txEl>
                                              <p:pRg st="1" end="1"/>
                                            </p:txEl>
                                          </p:spTgt>
                                        </p:tgtEl>
                                        <p:attrNameLst>
                                          <p:attrName>style.visibility</p:attrName>
                                        </p:attrNameLst>
                                      </p:cBhvr>
                                      <p:to>
                                        <p:strVal val="visible"/>
                                      </p:to>
                                    </p:set>
                                    <p:animEffect transition="in" filter="wipe(down)">
                                      <p:cBhvr>
                                        <p:cTn id="75"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23" grpId="0" animBg="1"/>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7" name="图片占位符 16">
            <a:extLst>
              <a:ext uri="{FF2B5EF4-FFF2-40B4-BE49-F238E27FC236}">
                <a16:creationId xmlns:a16="http://schemas.microsoft.com/office/drawing/2014/main" id="{8EACB523-3E27-4F23-9A9E-2B1CEB311144}"/>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6" y="2975030"/>
            <a:ext cx="3462530" cy="1107996"/>
          </a:xfrm>
          <a:prstGeom prst="rect">
            <a:avLst/>
          </a:prstGeom>
          <a:noFill/>
        </p:spPr>
        <p:txBody>
          <a:bodyPr wrap="square" rtlCol="0">
            <a:spAutoFit/>
          </a:bodyPr>
          <a:lstStyle/>
          <a:p>
            <a:pPr algn="ctr"/>
            <a:r>
              <a:rPr lang="tr-TR"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3</a:t>
            </a:r>
          </a:p>
          <a:p>
            <a:pPr algn="ct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4086475" y="3681569"/>
            <a:ext cx="4019049" cy="321370"/>
          </a:xfrm>
          <a:prstGeom prst="rect">
            <a:avLst/>
          </a:prstGeom>
          <a:noFill/>
        </p:spPr>
        <p:txBody>
          <a:bodyPr wrap="none" rtlCol="0">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1469266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7498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主界面组成</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pic>
        <p:nvPicPr>
          <p:cNvPr id="4" name="图片 3">
            <a:extLst>
              <a:ext uri="{FF2B5EF4-FFF2-40B4-BE49-F238E27FC236}">
                <a16:creationId xmlns:a16="http://schemas.microsoft.com/office/drawing/2014/main" id="{9A86203F-4211-4E1E-9C85-0CF12B26124D}"/>
              </a:ext>
            </a:extLst>
          </p:cNvPr>
          <p:cNvPicPr>
            <a:picLocks noChangeAspect="1"/>
          </p:cNvPicPr>
          <p:nvPr/>
        </p:nvPicPr>
        <p:blipFill>
          <a:blip r:embed="rId4"/>
          <a:stretch>
            <a:fillRect/>
          </a:stretch>
        </p:blipFill>
        <p:spPr>
          <a:xfrm>
            <a:off x="2622639" y="1660223"/>
            <a:ext cx="9410333" cy="5022059"/>
          </a:xfrm>
          <a:prstGeom prst="rect">
            <a:avLst/>
          </a:prstGeom>
        </p:spPr>
      </p:pic>
      <p:sp>
        <p:nvSpPr>
          <p:cNvPr id="6" name="矩形 5">
            <a:extLst>
              <a:ext uri="{FF2B5EF4-FFF2-40B4-BE49-F238E27FC236}">
                <a16:creationId xmlns:a16="http://schemas.microsoft.com/office/drawing/2014/main" id="{8CDC999B-838C-4FBD-BDDF-EF8D8B2D77CB}"/>
              </a:ext>
            </a:extLst>
          </p:cNvPr>
          <p:cNvSpPr/>
          <p:nvPr/>
        </p:nvSpPr>
        <p:spPr>
          <a:xfrm>
            <a:off x="2622639" y="1921565"/>
            <a:ext cx="3764909" cy="238539"/>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BC0D2B72-25F8-4E30-9E1B-E04EF4DE4269}"/>
              </a:ext>
            </a:extLst>
          </p:cNvPr>
          <p:cNvSpPr/>
          <p:nvPr/>
        </p:nvSpPr>
        <p:spPr>
          <a:xfrm>
            <a:off x="2622639" y="2213112"/>
            <a:ext cx="2042126" cy="1537253"/>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7E345594-1AEC-46C7-A56B-15985F54C4C4}"/>
              </a:ext>
            </a:extLst>
          </p:cNvPr>
          <p:cNvSpPr/>
          <p:nvPr/>
        </p:nvSpPr>
        <p:spPr>
          <a:xfrm>
            <a:off x="4664765" y="2213112"/>
            <a:ext cx="284463" cy="2054088"/>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1385BC7E-EB2F-4196-BA93-605AA1307FCD}"/>
              </a:ext>
            </a:extLst>
          </p:cNvPr>
          <p:cNvSpPr/>
          <p:nvPr/>
        </p:nvSpPr>
        <p:spPr>
          <a:xfrm>
            <a:off x="2712860" y="4877689"/>
            <a:ext cx="1951905" cy="640176"/>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4386768-A7E7-44D8-8CD2-D631BCA1FDFB}"/>
              </a:ext>
            </a:extLst>
          </p:cNvPr>
          <p:cNvSpPr/>
          <p:nvPr/>
        </p:nvSpPr>
        <p:spPr>
          <a:xfrm>
            <a:off x="5074936" y="2319129"/>
            <a:ext cx="5420785" cy="2558560"/>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cxnSp>
        <p:nvCxnSpPr>
          <p:cNvPr id="11" name="直接箭头连接符 10">
            <a:extLst>
              <a:ext uri="{FF2B5EF4-FFF2-40B4-BE49-F238E27FC236}">
                <a16:creationId xmlns:a16="http://schemas.microsoft.com/office/drawing/2014/main" id="{305F17D4-6752-410E-94ED-DECB3C83D82A}"/>
              </a:ext>
            </a:extLst>
          </p:cNvPr>
          <p:cNvCxnSpPr>
            <a:cxnSpLocks/>
          </p:cNvCxnSpPr>
          <p:nvPr/>
        </p:nvCxnSpPr>
        <p:spPr>
          <a:xfrm flipH="1">
            <a:off x="2035188" y="2999388"/>
            <a:ext cx="58155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F1732482-EA98-40F7-8E49-8E2B2C3B6A37}"/>
              </a:ext>
            </a:extLst>
          </p:cNvPr>
          <p:cNvCxnSpPr>
            <a:stCxn id="6" idx="0"/>
          </p:cNvCxnSpPr>
          <p:nvPr/>
        </p:nvCxnSpPr>
        <p:spPr>
          <a:xfrm flipV="1">
            <a:off x="4505094" y="1340135"/>
            <a:ext cx="848784" cy="58143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B1F960FF-C2D1-421E-9333-C261CA5B7AF1}"/>
              </a:ext>
            </a:extLst>
          </p:cNvPr>
          <p:cNvCxnSpPr>
            <a:stCxn id="12" idx="0"/>
          </p:cNvCxnSpPr>
          <p:nvPr/>
        </p:nvCxnSpPr>
        <p:spPr>
          <a:xfrm flipV="1">
            <a:off x="4806997" y="1340135"/>
            <a:ext cx="533629" cy="87297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8A476F24-9FAB-4811-AFCB-04BDDD65DBCF}"/>
              </a:ext>
            </a:extLst>
          </p:cNvPr>
          <p:cNvCxnSpPr>
            <a:cxnSpLocks/>
            <a:stCxn id="16" idx="3"/>
          </p:cNvCxnSpPr>
          <p:nvPr/>
        </p:nvCxnSpPr>
        <p:spPr>
          <a:xfrm>
            <a:off x="10495721" y="3598409"/>
            <a:ext cx="397566"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矩形 27">
            <a:extLst>
              <a:ext uri="{FF2B5EF4-FFF2-40B4-BE49-F238E27FC236}">
                <a16:creationId xmlns:a16="http://schemas.microsoft.com/office/drawing/2014/main" id="{5BB131F2-0999-41A9-8802-08E21B47D5D7}"/>
              </a:ext>
            </a:extLst>
          </p:cNvPr>
          <p:cNvSpPr/>
          <p:nvPr/>
        </p:nvSpPr>
        <p:spPr>
          <a:xfrm>
            <a:off x="2789731" y="5646315"/>
            <a:ext cx="4326686" cy="640176"/>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cxnSp>
        <p:nvCxnSpPr>
          <p:cNvPr id="30" name="直接箭头连接符 29">
            <a:extLst>
              <a:ext uri="{FF2B5EF4-FFF2-40B4-BE49-F238E27FC236}">
                <a16:creationId xmlns:a16="http://schemas.microsoft.com/office/drawing/2014/main" id="{801FA90A-247D-4338-B7F4-CD76E430625D}"/>
              </a:ext>
            </a:extLst>
          </p:cNvPr>
          <p:cNvCxnSpPr>
            <a:cxnSpLocks/>
            <a:stCxn id="28" idx="3"/>
          </p:cNvCxnSpPr>
          <p:nvPr/>
        </p:nvCxnSpPr>
        <p:spPr>
          <a:xfrm>
            <a:off x="7116417" y="5966403"/>
            <a:ext cx="768626"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矩形: 圆角 32">
            <a:extLst>
              <a:ext uri="{FF2B5EF4-FFF2-40B4-BE49-F238E27FC236}">
                <a16:creationId xmlns:a16="http://schemas.microsoft.com/office/drawing/2014/main" id="{D35FBE09-3C6E-4238-AD39-CAB4DD584438}"/>
              </a:ext>
            </a:extLst>
          </p:cNvPr>
          <p:cNvSpPr/>
          <p:nvPr/>
        </p:nvSpPr>
        <p:spPr>
          <a:xfrm>
            <a:off x="5406886" y="858566"/>
            <a:ext cx="2274982" cy="6463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工具栏：用于迅速访问常用命令。</a:t>
            </a:r>
          </a:p>
        </p:txBody>
      </p:sp>
      <p:sp>
        <p:nvSpPr>
          <p:cNvPr id="34" name="矩形: 圆角 33">
            <a:extLst>
              <a:ext uri="{FF2B5EF4-FFF2-40B4-BE49-F238E27FC236}">
                <a16:creationId xmlns:a16="http://schemas.microsoft.com/office/drawing/2014/main" id="{10FA7B41-8C6A-407F-9A08-39D770A7C976}"/>
              </a:ext>
            </a:extLst>
          </p:cNvPr>
          <p:cNvSpPr/>
          <p:nvPr/>
        </p:nvSpPr>
        <p:spPr>
          <a:xfrm>
            <a:off x="230278" y="2551645"/>
            <a:ext cx="1763253" cy="8997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浏览器：用于在模型中迅速漫游。 </a:t>
            </a:r>
          </a:p>
        </p:txBody>
      </p:sp>
      <p:sp>
        <p:nvSpPr>
          <p:cNvPr id="35" name="矩形: 圆角 34">
            <a:extLst>
              <a:ext uri="{FF2B5EF4-FFF2-40B4-BE49-F238E27FC236}">
                <a16:creationId xmlns:a16="http://schemas.microsoft.com/office/drawing/2014/main" id="{73E98F4F-7669-48C7-A33D-5C80A8EE74FA}"/>
              </a:ext>
            </a:extLst>
          </p:cNvPr>
          <p:cNvSpPr/>
          <p:nvPr/>
        </p:nvSpPr>
        <p:spPr>
          <a:xfrm>
            <a:off x="10931109" y="2845517"/>
            <a:ext cx="1244450" cy="15057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dirty="0"/>
              <a:t>框图窗口：用于显示和编辑一个或几个UML框图。  </a:t>
            </a:r>
          </a:p>
          <a:p>
            <a:pPr algn="ctr"/>
            <a:endParaRPr lang="zh-CN" altLang="en-US" dirty="0"/>
          </a:p>
        </p:txBody>
      </p:sp>
      <p:sp>
        <p:nvSpPr>
          <p:cNvPr id="36" name="矩形: 圆角 35">
            <a:extLst>
              <a:ext uri="{FF2B5EF4-FFF2-40B4-BE49-F238E27FC236}">
                <a16:creationId xmlns:a16="http://schemas.microsoft.com/office/drawing/2014/main" id="{6B7F06C8-15B8-4EE9-BBDB-70AE645B8685}"/>
              </a:ext>
            </a:extLst>
          </p:cNvPr>
          <p:cNvSpPr/>
          <p:nvPr/>
        </p:nvSpPr>
        <p:spPr>
          <a:xfrm>
            <a:off x="8007587" y="5630580"/>
            <a:ext cx="3023395" cy="640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日志：用于查看错误信息和报告各个命令的结果。</a:t>
            </a:r>
          </a:p>
        </p:txBody>
      </p:sp>
      <p:sp>
        <p:nvSpPr>
          <p:cNvPr id="37" name="矩形: 圆角 36">
            <a:extLst>
              <a:ext uri="{FF2B5EF4-FFF2-40B4-BE49-F238E27FC236}">
                <a16:creationId xmlns:a16="http://schemas.microsoft.com/office/drawing/2014/main" id="{1810A019-B4CD-47A2-9BC1-39DDAE39CA74}"/>
              </a:ext>
            </a:extLst>
          </p:cNvPr>
          <p:cNvSpPr/>
          <p:nvPr/>
        </p:nvSpPr>
        <p:spPr>
          <a:xfrm>
            <a:off x="302528" y="4534848"/>
            <a:ext cx="1618752" cy="1325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dirty="0"/>
              <a:t>文档窗口：用于查看或更新模型元素的文档。 </a:t>
            </a:r>
          </a:p>
          <a:p>
            <a:pPr algn="ctr"/>
            <a:endParaRPr lang="zh-CN" altLang="en-US" dirty="0"/>
          </a:p>
        </p:txBody>
      </p:sp>
      <p:cxnSp>
        <p:nvCxnSpPr>
          <p:cNvPr id="39" name="直接箭头连接符 38">
            <a:extLst>
              <a:ext uri="{FF2B5EF4-FFF2-40B4-BE49-F238E27FC236}">
                <a16:creationId xmlns:a16="http://schemas.microsoft.com/office/drawing/2014/main" id="{F981B309-908C-4CC0-A5C2-07AC132E021A}"/>
              </a:ext>
            </a:extLst>
          </p:cNvPr>
          <p:cNvCxnSpPr>
            <a:stCxn id="15" idx="1"/>
          </p:cNvCxnSpPr>
          <p:nvPr/>
        </p:nvCxnSpPr>
        <p:spPr>
          <a:xfrm flipH="1">
            <a:off x="2035188" y="5197777"/>
            <a:ext cx="677672"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5F735DAE-7398-4FAB-A3A7-F8A48BE8C400}"/>
              </a:ext>
            </a:extLst>
          </p:cNvPr>
          <p:cNvSpPr txBox="1"/>
          <p:nvPr/>
        </p:nvSpPr>
        <p:spPr>
          <a:xfrm>
            <a:off x="8007587" y="421245"/>
            <a:ext cx="3963755" cy="646331"/>
          </a:xfrm>
          <a:prstGeom prst="rect">
            <a:avLst/>
          </a:prstGeom>
          <a:noFill/>
        </p:spPr>
        <p:txBody>
          <a:bodyPr wrap="square" rtlCol="0">
            <a:spAutoFit/>
          </a:bodyPr>
          <a:lstStyle/>
          <a:p>
            <a:r>
              <a:rPr lang="zh-CN" altLang="en-US" b="1" dirty="0"/>
              <a:t>Rose界面的五大部分是浏览器、文档工具、工具栏、框图窗口和日志。</a:t>
            </a:r>
          </a:p>
        </p:txBody>
      </p:sp>
    </p:spTree>
    <p:extLst>
      <p:ext uri="{BB962C8B-B14F-4D97-AF65-F5344CB8AC3E}">
        <p14:creationId xmlns:p14="http://schemas.microsoft.com/office/powerpoint/2010/main" val="3566206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fade">
                                      <p:cBhvr>
                                        <p:cTn id="14" dur="1000"/>
                                        <p:tgtEl>
                                          <p:spTgt spid="45"/>
                                        </p:tgtEl>
                                      </p:cBhvr>
                                    </p:animEffect>
                                    <p:anim calcmode="lin" valueType="num">
                                      <p:cBhvr>
                                        <p:cTn id="15" dur="1000" fill="hold"/>
                                        <p:tgtEl>
                                          <p:spTgt spid="45"/>
                                        </p:tgtEl>
                                        <p:attrNameLst>
                                          <p:attrName>ppt_x</p:attrName>
                                        </p:attrNameLst>
                                      </p:cBhvr>
                                      <p:tavLst>
                                        <p:tav tm="0">
                                          <p:val>
                                            <p:strVal val="#ppt_x"/>
                                          </p:val>
                                        </p:tav>
                                        <p:tav tm="100000">
                                          <p:val>
                                            <p:strVal val="#ppt_x"/>
                                          </p:val>
                                        </p:tav>
                                      </p:tavLst>
                                    </p:anim>
                                    <p:anim calcmode="lin" valueType="num">
                                      <p:cBhvr>
                                        <p:cTn id="16"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par>
                                <p:cTn id="31" presetID="10" presetClass="entr" presetSubtype="0"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500"/>
                                        <p:tgtEl>
                                          <p:spTgt spid="3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500"/>
                                        <p:tgtEl>
                                          <p:spTgt spid="34"/>
                                        </p:tgtEl>
                                      </p:cBhvr>
                                    </p:animEffect>
                                  </p:childTnLst>
                                </p:cTn>
                              </p:par>
                              <p:par>
                                <p:cTn id="47" presetID="10" presetClass="entr" presetSubtype="0"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500"/>
                                        <p:tgtEl>
                                          <p:spTgt spid="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fade">
                                      <p:cBhvr>
                                        <p:cTn id="57" dur="500"/>
                                        <p:tgtEl>
                                          <p:spTgt spid="35"/>
                                        </p:tgtEl>
                                      </p:cBhvr>
                                    </p:animEffect>
                                  </p:childTnLst>
                                </p:cTn>
                              </p:par>
                              <p:par>
                                <p:cTn id="58" presetID="10" presetClass="entr" presetSubtype="0" fill="hold"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500"/>
                                        <p:tgtEl>
                                          <p:spTgt spid="2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fade">
                                      <p:cBhvr>
                                        <p:cTn id="68" dur="500"/>
                                        <p:tgtEl>
                                          <p:spTgt spid="37"/>
                                        </p:tgtEl>
                                      </p:cBhvr>
                                    </p:animEffect>
                                  </p:childTnLst>
                                </p:cTn>
                              </p:par>
                              <p:par>
                                <p:cTn id="69" presetID="10" presetClass="entr" presetSubtype="0" fill="hold" nodeType="withEffect">
                                  <p:stCondLst>
                                    <p:cond delay="0"/>
                                  </p:stCondLst>
                                  <p:childTnLst>
                                    <p:set>
                                      <p:cBhvr>
                                        <p:cTn id="70" dur="1" fill="hold">
                                          <p:stCondLst>
                                            <p:cond delay="0"/>
                                          </p:stCondLst>
                                        </p:cTn>
                                        <p:tgtEl>
                                          <p:spTgt spid="39"/>
                                        </p:tgtEl>
                                        <p:attrNameLst>
                                          <p:attrName>style.visibility</p:attrName>
                                        </p:attrNameLst>
                                      </p:cBhvr>
                                      <p:to>
                                        <p:strVal val="visible"/>
                                      </p:to>
                                    </p:set>
                                    <p:animEffect transition="in" filter="fade">
                                      <p:cBhvr>
                                        <p:cTn id="71" dur="500"/>
                                        <p:tgtEl>
                                          <p:spTgt spid="3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fade">
                                      <p:cBhvr>
                                        <p:cTn id="74" dur="500"/>
                                        <p:tgtEl>
                                          <p:spTgt spid="15"/>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fade">
                                      <p:cBhvr>
                                        <p:cTn id="79" dur="500"/>
                                        <p:tgtEl>
                                          <p:spTgt spid="36"/>
                                        </p:tgtEl>
                                      </p:cBhvr>
                                    </p:animEffect>
                                  </p:childTnLst>
                                </p:cTn>
                              </p:par>
                              <p:par>
                                <p:cTn id="80" presetID="10" presetClass="entr" presetSubtype="0" fill="hold"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fade">
                                      <p:cBhvr>
                                        <p:cTn id="82" dur="500"/>
                                        <p:tgtEl>
                                          <p:spTgt spid="30"/>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fade">
                                      <p:cBhvr>
                                        <p:cTn id="8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animBg="1"/>
      <p:bldP spid="7" grpId="0" animBg="1"/>
      <p:bldP spid="12" grpId="0" animBg="1"/>
      <p:bldP spid="15" grpId="0" animBg="1"/>
      <p:bldP spid="16" grpId="0" animBg="1"/>
      <p:bldP spid="28" grpId="0" animBg="1"/>
      <p:bldP spid="33" grpId="0" animBg="1"/>
      <p:bldP spid="34" grpId="0" animBg="1"/>
      <p:bldP spid="35" grpId="0" animBg="1"/>
      <p:bldP spid="36" grpId="0" animBg="1"/>
      <p:bldP spid="37" grpId="0" animBg="1"/>
      <p:bldP spid="45" grpId="0"/>
    </p:bldLst>
  </p:timing>
</p:sld>
</file>

<file path=ppt/theme/theme1.xml><?xml version="1.0" encoding="utf-8"?>
<a:theme xmlns:a="http://schemas.openxmlformats.org/drawingml/2006/main" name="Специальное оформление">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365</TotalTime>
  <Words>2415</Words>
  <Application>Microsoft Office PowerPoint</Application>
  <PresentationFormat>宽屏</PresentationFormat>
  <Paragraphs>259</Paragraphs>
  <Slides>39</Slides>
  <Notes>31</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39</vt:i4>
      </vt:variant>
    </vt:vector>
  </HeadingPairs>
  <TitlesOfParts>
    <vt:vector size="56" baseType="lpstr">
      <vt:lpstr>Adobe Gothic Std B</vt:lpstr>
      <vt:lpstr>Bebas Neue Bold</vt:lpstr>
      <vt:lpstr>Karla</vt:lpstr>
      <vt:lpstr>Lato</vt:lpstr>
      <vt:lpstr>Lato Heavy</vt:lpstr>
      <vt:lpstr>Open Sans</vt:lpstr>
      <vt:lpstr>Open Sans Semibold</vt:lpstr>
      <vt:lpstr>Poppins</vt:lpstr>
      <vt:lpstr>Poppins SemiBold</vt:lpstr>
      <vt:lpstr>宋体</vt:lpstr>
      <vt:lpstr>微软雅黑</vt:lpstr>
      <vt:lpstr>Adobe Caslon Pro Bold</vt:lpstr>
      <vt:lpstr>Arial</vt:lpstr>
      <vt:lpstr>Axure Handwriting</vt:lpstr>
      <vt:lpstr>Calibri</vt:lpstr>
      <vt:lpstr>Calibri Light</vt:lpstr>
      <vt:lpstr>Специальное оформление</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From1989.taobao.com</dc:title>
  <dc:subject>From1989.taobao.com</dc:subject>
  <dc:creator>From1989.taobao.com</dc:creator>
  <cp:keywords>From1989.taobao.com</cp:keywords>
  <dc:description>From1989.taobao.com</dc:description>
  <cp:lastModifiedBy>林 鑫</cp:lastModifiedBy>
  <cp:revision>58</cp:revision>
  <dcterms:created xsi:type="dcterms:W3CDTF">2018-08-16T01:34:16Z</dcterms:created>
  <dcterms:modified xsi:type="dcterms:W3CDTF">2018-11-02T05:48:59Z</dcterms:modified>
  <cp:category>From1989.taobao.com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2052-1.2.3.312</vt:lpwstr>
  </property>
</Properties>
</file>

<file path=docProps/thumbnail.jpeg>
</file>